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2"/>
  </p:notesMasterIdLst>
  <p:sldIdLst>
    <p:sldId id="256" r:id="rId2"/>
    <p:sldId id="260" r:id="rId3"/>
    <p:sldId id="257" r:id="rId4"/>
    <p:sldId id="262" r:id="rId5"/>
    <p:sldId id="261" r:id="rId6"/>
    <p:sldId id="259" r:id="rId7"/>
    <p:sldId id="265" r:id="rId8"/>
    <p:sldId id="263" r:id="rId9"/>
    <p:sldId id="266" r:id="rId10"/>
    <p:sldId id="264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89" autoAdjust="0"/>
  </p:normalViewPr>
  <p:slideViewPr>
    <p:cSldViewPr>
      <p:cViewPr varScale="1">
        <p:scale>
          <a:sx n="76" d="100"/>
          <a:sy n="76" d="100"/>
        </p:scale>
        <p:origin x="-4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4709A5E-F0A0-4067-B028-9BB3AEB3608E}" type="datetimeFigureOut">
              <a:rPr lang="en-US"/>
              <a:pPr>
                <a:defRPr/>
              </a:pPr>
              <a:t>5/4/2011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AD80AF0-4AF2-4C09-B533-72A8233C2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6C72C29-4DA9-4294-B358-3E97C103256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B1126B5-592E-4904-84BA-84977B970CC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0B68552-FF9F-48E7-953C-8C6BE21E04D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The ancient Chinese thought that solar eclipses were caused by a dragon eating the Sun. They made a lot of noise to scare it away. </a:t>
            </a: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04C8E21-37BC-4A9A-9AF3-9D1FD68D8F6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3335212-FC3E-4C23-A26D-2071523E56F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B56AE0E-B934-47FE-81D0-F49947F2949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A cupful of gas from the photosphere contains a trillion times more gas particles than a cupful from the corona.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3891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1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1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891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38919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20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21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22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23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24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25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26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27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28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29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30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31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8932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33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34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35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36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37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38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39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40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941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942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8943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38944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45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46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47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48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8949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950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951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8952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8953" name="Rectangle 4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CB54DA56-8C28-4C00-AB1F-3DF4E2CF3369}" type="datetimeFigureOut">
              <a:rPr lang="en-US"/>
              <a:pPr/>
              <a:t>5/4/2011</a:t>
            </a:fld>
            <a:endParaRPr lang="en-US"/>
          </a:p>
        </p:txBody>
      </p:sp>
      <p:sp>
        <p:nvSpPr>
          <p:cNvPr id="38954" name="Rectangle 4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8955" name="Rectangle 4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254235E-B955-421C-9021-98558D21CA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D3517C-85F9-49F1-9845-4F97E0F6F3F9}" type="datetimeFigureOut">
              <a:rPr lang="en-US"/>
              <a:pPr/>
              <a:t>5/4/2011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B94DF1-BB37-4414-8406-9702346876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DA4C85-5F06-4E28-8E18-B1F206C1BBC2}" type="datetimeFigureOut">
              <a:rPr lang="en-US"/>
              <a:pPr/>
              <a:t>5/4/2011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250B85-51C0-43D0-B282-7C633203E9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DD9D2F-6A2A-4B8B-B4AD-40D11809D242}" type="datetimeFigureOut">
              <a:rPr lang="en-US"/>
              <a:pPr/>
              <a:t>5/4/2011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FB5022-E79E-4949-BE03-D782D4CCFA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028908-E0A3-499C-87EE-0AB01DAE0DC0}" type="datetimeFigureOut">
              <a:rPr lang="en-US"/>
              <a:pPr/>
              <a:t>5/4/2011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F3FDE8-9FBC-4797-BFD7-A0801108AD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C75C3B-229F-4B8C-BF6C-D9805E2161C4}" type="datetimeFigureOut">
              <a:rPr lang="en-US"/>
              <a:pPr/>
              <a:t>5/4/2011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AB2A0F-75A4-43D5-99CB-BC8099472F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9DB002-C31D-41C0-ACDB-6582E3462424}" type="datetimeFigureOut">
              <a:rPr lang="en-US"/>
              <a:pPr/>
              <a:t>5/4/2011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BF0ED1-9491-401E-9826-79BA0280A2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F938D9-E008-4FC1-B154-3B4BCB5B2CCC}" type="datetimeFigureOut">
              <a:rPr lang="en-US"/>
              <a:pPr/>
              <a:t>5/4/2011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4BCE64-68C6-4D66-8CF3-5E3B9F3692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50D6B5-9553-433D-80F3-8189964223B5}" type="datetimeFigureOut">
              <a:rPr lang="en-US"/>
              <a:pPr/>
              <a:t>5/4/2011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BD8AB-B14E-4199-8CB5-2E09C3CD5F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B3DBC0-A645-4AC0-AF68-D2D8B530A011}" type="datetimeFigureOut">
              <a:rPr lang="en-US"/>
              <a:pPr/>
              <a:t>5/4/2011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C74574-4761-46B3-A276-D8E1EF911F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91CFF3-4D2E-473C-B03B-C03A915586BD}" type="datetimeFigureOut">
              <a:rPr lang="en-US"/>
              <a:pPr/>
              <a:t>5/4/2011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0464C3-0849-4094-9163-96BA7B1B4B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37891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892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893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7894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37895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896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897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898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899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00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01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02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03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04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05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06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07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7908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9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10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11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12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13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14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15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16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17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18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7919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3792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2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2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2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2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7925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26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927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7928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78AB478B-EFA0-40B9-8983-BB556B54D822}" type="datetimeFigureOut">
              <a:rPr lang="en-US"/>
              <a:pPr/>
              <a:t>5/4/2011</a:t>
            </a:fld>
            <a:endParaRPr lang="en-US"/>
          </a:p>
        </p:txBody>
      </p:sp>
      <p:sp>
        <p:nvSpPr>
          <p:cNvPr id="37929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7930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B2998AF7-EBBB-4858-A86E-1C6079DD433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7931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7DNEI4VMKrw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 anchorCtr="0"/>
          <a:lstStyle/>
          <a:p>
            <a:r>
              <a:rPr lang="en-US" sz="5400"/>
              <a:t>Bad Astronomy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371600" y="3889375"/>
            <a:ext cx="6400800" cy="1754188"/>
          </a:xfrm>
        </p:spPr>
        <p:txBody>
          <a:bodyPr>
            <a:normAutofit/>
          </a:bodyPr>
          <a:lstStyle/>
          <a:p>
            <a:pPr marL="0" indent="0" algn="ctr">
              <a:buFont typeface="Wingdings" pitchFamily="2" charset="2"/>
              <a:buNone/>
            </a:pPr>
            <a:r>
              <a:rPr lang="en-US">
                <a:solidFill>
                  <a:srgbClr val="898989"/>
                </a:solidFill>
              </a:rPr>
              <a:t>By Jan Decker</a:t>
            </a:r>
          </a:p>
          <a:p>
            <a:pPr marL="0" indent="0" algn="ctr">
              <a:buFont typeface="Wingdings" pitchFamily="2" charset="2"/>
              <a:buNone/>
            </a:pPr>
            <a:r>
              <a:rPr lang="en-US">
                <a:solidFill>
                  <a:srgbClr val="898989"/>
                </a:solidFill>
              </a:rPr>
              <a:t>PHY489.02</a:t>
            </a:r>
          </a:p>
          <a:p>
            <a:pPr marL="0" indent="0" algn="ctr">
              <a:buFont typeface="Wingdings" pitchFamily="2" charset="2"/>
              <a:buNone/>
            </a:pPr>
            <a:r>
              <a:rPr lang="en-US">
                <a:solidFill>
                  <a:srgbClr val="898989"/>
                </a:solidFill>
              </a:rPr>
              <a:t>May 4, 2011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Eliciting</a:t>
            </a:r>
          </a:p>
          <a:p>
            <a:r>
              <a:rPr lang="en-US"/>
              <a:t>Idenitify</a:t>
            </a:r>
          </a:p>
          <a:p>
            <a:r>
              <a:rPr lang="en-US"/>
              <a:t>Confronting</a:t>
            </a:r>
          </a:p>
          <a:p>
            <a:r>
              <a:rPr lang="en-US"/>
              <a:t>Resolving</a:t>
            </a:r>
          </a:p>
          <a:p>
            <a:r>
              <a:rPr lang="en-US"/>
              <a:t>reinforcing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anchorCtr="0">
            <a:normAutofit/>
          </a:bodyPr>
          <a:lstStyle/>
          <a:p>
            <a:r>
              <a:rPr lang="en-US" sz="4000"/>
              <a:t>3 Misconceptions</a:t>
            </a:r>
            <a:br>
              <a:rPr lang="en-US" sz="4000"/>
            </a:br>
            <a:endParaRPr lang="en-US" sz="4000"/>
          </a:p>
        </p:txBody>
      </p:sp>
      <p:sp>
        <p:nvSpPr>
          <p:cNvPr id="16386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/>
              <a:t>The moon does not rotate</a:t>
            </a:r>
          </a:p>
          <a:p>
            <a:r>
              <a:rPr lang="en-US"/>
              <a:t>The moon generates one tide per day</a:t>
            </a:r>
          </a:p>
          <a:p>
            <a:r>
              <a:rPr lang="en-US"/>
              <a:t>The Sun's energy is not produced in its core, but on its surface.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r>
              <a:rPr lang="en-US"/>
              <a:t>Misconception I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 b="1"/>
              <a:t>The moon does not rotate</a:t>
            </a:r>
            <a:r>
              <a:rPr lang="en-US"/>
              <a:t>.</a:t>
            </a:r>
          </a:p>
          <a:p>
            <a:r>
              <a:rPr lang="en-US"/>
              <a:t>Why does someone believe the moon does not rotate?</a:t>
            </a:r>
          </a:p>
          <a:p>
            <a:r>
              <a:rPr lang="en-US" b="1">
                <a:solidFill>
                  <a:schemeClr val="folHlink"/>
                </a:solidFill>
              </a:rPr>
              <a:t>misconception </a:t>
            </a:r>
            <a:r>
              <a:rPr lang="en-US"/>
              <a:t>– We are seeing the shadow of the earth on the moon.</a:t>
            </a:r>
          </a:p>
          <a:p>
            <a:r>
              <a:rPr lang="en-US" b="1"/>
              <a:t>Cannot be true</a:t>
            </a:r>
            <a:r>
              <a:rPr lang="en-US"/>
              <a:t> – when the moon passes through the shadow of the earth, we get a lunar eclipse.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3"/>
          <p:cNvSpPr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r>
              <a:rPr lang="en-US"/>
              <a:t>Reasons for misconception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457200" y="1600200"/>
            <a:ext cx="4038600" cy="45307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/>
              <a:t>Some believe we are seeing the shadow of the earth on the moon.</a:t>
            </a:r>
          </a:p>
          <a:p>
            <a:pPr>
              <a:lnSpc>
                <a:spcPct val="90000"/>
              </a:lnSpc>
            </a:pPr>
            <a:r>
              <a:rPr lang="en-US" sz="2800"/>
              <a:t>Not true! </a:t>
            </a:r>
          </a:p>
          <a:p>
            <a:pPr>
              <a:lnSpc>
                <a:spcPct val="90000"/>
              </a:lnSpc>
            </a:pPr>
            <a:r>
              <a:rPr lang="en-US" sz="2800"/>
              <a:t>Lunar eclipse happens when the moon passes behind the earth so the earth blocks the sun rays from striking the moon.</a:t>
            </a:r>
          </a:p>
        </p:txBody>
      </p:sp>
      <p:pic>
        <p:nvPicPr>
          <p:cNvPr id="20486" name="Picture 6" descr="lunar-eclipse-closeup"/>
          <p:cNvPicPr>
            <a:picLocks noChangeAspect="1" noChangeArrowheads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4648200" y="2347913"/>
            <a:ext cx="4038600" cy="303371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935162"/>
          </a:xfrm>
        </p:spPr>
        <p:txBody>
          <a:bodyPr anchorCtr="0">
            <a:normAutofit/>
          </a:bodyPr>
          <a:lstStyle/>
          <a:p>
            <a:r>
              <a:rPr lang="en-US" sz="4000"/>
              <a:t>Misconception 1</a:t>
            </a:r>
            <a:br>
              <a:rPr lang="en-US" sz="4000"/>
            </a:br>
            <a:r>
              <a:rPr lang="en-US" sz="4000"/>
              <a:t>The moon does not rotate</a:t>
            </a:r>
            <a:br>
              <a:rPr lang="en-US" sz="4000"/>
            </a:br>
            <a:endParaRPr lang="en-US" sz="400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057400"/>
            <a:ext cx="8229600" cy="40735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>
                <a:hlinkClick r:id="rId3"/>
              </a:rPr>
              <a:t>http://www.youtube.com/watch?v=7DNEI4VMKrw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Time for one rotation - 27.3 days to rotate once on  its axis.</a:t>
            </a:r>
          </a:p>
          <a:p>
            <a:pPr>
              <a:lnSpc>
                <a:spcPct val="90000"/>
              </a:lnSpc>
            </a:pPr>
            <a:r>
              <a:rPr lang="en-US"/>
              <a:t>Time to orbit earth -  27.3 days to complete one orbit around the earth, we always see the same side of the moon.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r>
              <a:rPr lang="en-US"/>
              <a:t>Bad Astronomy 2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95400"/>
            <a:ext cx="8686800" cy="5562600"/>
          </a:xfrm>
        </p:spPr>
        <p:txBody>
          <a:bodyPr/>
          <a:lstStyle/>
          <a:p>
            <a:r>
              <a:rPr lang="en-US" b="1"/>
              <a:t>The moon generates one tide per day.</a:t>
            </a:r>
          </a:p>
          <a:p>
            <a:pPr algn="ctr">
              <a:buFont typeface="Wingdings" pitchFamily="2" charset="2"/>
              <a:buNone/>
            </a:pPr>
            <a:r>
              <a:rPr lang="en-US" b="1">
                <a:solidFill>
                  <a:schemeClr val="folHlink"/>
                </a:solidFill>
              </a:rPr>
              <a:t>FALSE!</a:t>
            </a:r>
          </a:p>
          <a:p>
            <a:pPr>
              <a:buFont typeface="Wingdings" pitchFamily="2" charset="2"/>
              <a:buNone/>
            </a:pPr>
            <a:r>
              <a:rPr lang="en-US" sz="2800" b="1"/>
              <a:t>T</a:t>
            </a:r>
            <a:r>
              <a:rPr lang="en-US" sz="2800"/>
              <a:t>ides are the vertical rising and lowering of sea level, and are greatly controlled by the gravitational pull of the sun and moon. Although the sun has a stronger gravitational attraction than the moon, the moon's relative nearness to the earth makes its gravitational pull more than twice as effective as the sun's.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66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66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Tides –</a:t>
            </a:r>
            <a:r>
              <a:rPr lang="en-US" sz="2400"/>
              <a:t> </a:t>
            </a:r>
            <a:br>
              <a:rPr lang="en-US" sz="2400"/>
            </a:br>
            <a:r>
              <a:rPr lang="en-US" sz="2400"/>
              <a:t>First explained by Isaac Newton</a:t>
            </a: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Gravitational attraction      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of the moon, causes oceans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to bulge				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Since the earth is rotating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while this is happening, two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tides occur each day. </a:t>
            </a:r>
            <a:br>
              <a:rPr lang="en-US"/>
            </a:br>
            <a:endParaRPr lang="en-US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/>
          </a:p>
        </p:txBody>
      </p:sp>
      <p:pic>
        <p:nvPicPr>
          <p:cNvPr id="31748" name="Picture 4" descr="Tid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4724400"/>
            <a:ext cx="2943225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Misconception 3</a:t>
            </a:r>
            <a:br>
              <a:rPr lang="en-US" sz="4000"/>
            </a:br>
            <a:r>
              <a:rPr lang="en-US" sz="2400" b="1"/>
              <a:t>The Sun's energy is not produced in its core, but on its surface.</a:t>
            </a:r>
            <a:br>
              <a:rPr lang="en-US" sz="2400" b="1"/>
            </a:br>
            <a:endParaRPr lang="en-US" sz="2400" b="1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8229600" cy="4144963"/>
          </a:xfrm>
        </p:spPr>
        <p:txBody>
          <a:bodyPr/>
          <a:lstStyle/>
          <a:p>
            <a:r>
              <a:rPr lang="en-US" sz="2800"/>
              <a:t>The major source of the sun's energy is the decaying central core.</a:t>
            </a:r>
          </a:p>
          <a:p>
            <a:r>
              <a:rPr lang="en-US" sz="2800"/>
              <a:t>The sun fuses hydrogen into helium.</a:t>
            </a:r>
          </a:p>
          <a:p>
            <a:r>
              <a:rPr lang="en-US" sz="2800"/>
              <a:t>Core is the hottest part of the sun.</a:t>
            </a:r>
          </a:p>
          <a:p>
            <a:r>
              <a:rPr lang="en-US" sz="2800"/>
              <a:t>Core produces almost all the sun’s heat via fusion.</a:t>
            </a:r>
          </a:p>
          <a:p>
            <a:r>
              <a:rPr lang="en-US" sz="2800"/>
              <a:t>The rest of the star is heated by energy that is transferred outward of the core.</a:t>
            </a:r>
          </a:p>
          <a:p>
            <a:endParaRPr lang="en-US" sz="2800"/>
          </a:p>
          <a:p>
            <a:pPr>
              <a:buFont typeface="Wingdings" pitchFamily="2" charset="2"/>
              <a:buNone/>
            </a:pPr>
            <a:endParaRPr lang="en-US" sz="280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Source of Sun’s Energy</a:t>
            </a:r>
          </a:p>
        </p:txBody>
      </p:sp>
      <p:pic>
        <p:nvPicPr>
          <p:cNvPr id="33796" name="Picture 4" descr="sun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47938" y="1600200"/>
            <a:ext cx="4048125" cy="45307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2314</TotalTime>
  <Words>383</Words>
  <Application>Microsoft Office PowerPoint</Application>
  <PresentationFormat>On-screen Show (4:3)</PresentationFormat>
  <Paragraphs>53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Arial</vt:lpstr>
      <vt:lpstr>Times New Roman</vt:lpstr>
      <vt:lpstr>Verdana</vt:lpstr>
      <vt:lpstr>Wingdings</vt:lpstr>
      <vt:lpstr>Globe</vt:lpstr>
      <vt:lpstr>Bad Astronomy</vt:lpstr>
      <vt:lpstr>3 Misconceptions </vt:lpstr>
      <vt:lpstr>Misconception I</vt:lpstr>
      <vt:lpstr>Reasons for misconception</vt:lpstr>
      <vt:lpstr>Misconception 1 The moon does not rotate </vt:lpstr>
      <vt:lpstr>Bad Astronomy 2</vt:lpstr>
      <vt:lpstr>Tides –  First explained by Isaac Newton</vt:lpstr>
      <vt:lpstr>Misconception 3 The Sun's energy is not produced in its core, but on its surface. </vt:lpstr>
      <vt:lpstr>Source of Sun’s Energy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Bad Astronomy</dc:title>
  <dc:creator>Jan</dc:creator>
  <cp:lastModifiedBy>jdecker</cp:lastModifiedBy>
  <cp:revision>53</cp:revision>
  <dcterms:created xsi:type="dcterms:W3CDTF">2011-05-01T19:55:52Z</dcterms:created>
  <dcterms:modified xsi:type="dcterms:W3CDTF">2011-05-04T08:50:02Z</dcterms:modified>
</cp:coreProperties>
</file>