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5" r:id="rId3"/>
    <p:sldId id="264" r:id="rId4"/>
    <p:sldId id="270" r:id="rId5"/>
    <p:sldId id="258" r:id="rId6"/>
    <p:sldId id="266" r:id="rId7"/>
    <p:sldId id="265" r:id="rId8"/>
    <p:sldId id="259" r:id="rId9"/>
    <p:sldId id="288" r:id="rId10"/>
    <p:sldId id="267" r:id="rId11"/>
    <p:sldId id="262" r:id="rId12"/>
    <p:sldId id="261" r:id="rId13"/>
    <p:sldId id="277" r:id="rId14"/>
    <p:sldId id="257" r:id="rId15"/>
    <p:sldId id="271" r:id="rId16"/>
    <p:sldId id="282" r:id="rId17"/>
    <p:sldId id="272" r:id="rId18"/>
    <p:sldId id="268" r:id="rId19"/>
    <p:sldId id="269" r:id="rId20"/>
    <p:sldId id="274" r:id="rId21"/>
    <p:sldId id="273" r:id="rId22"/>
    <p:sldId id="289" r:id="rId23"/>
    <p:sldId id="278" r:id="rId24"/>
    <p:sldId id="287" r:id="rId25"/>
    <p:sldId id="290" r:id="rId26"/>
    <p:sldId id="279" r:id="rId27"/>
    <p:sldId id="286" r:id="rId28"/>
    <p:sldId id="281" r:id="rId29"/>
    <p:sldId id="280" r:id="rId30"/>
    <p:sldId id="284" r:id="rId31"/>
    <p:sldId id="285" r:id="rId32"/>
    <p:sldId id="283" r:id="rId33"/>
    <p:sldId id="26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8D631F-AB1C-4E5F-AE59-8008E884961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FF915ED-F792-4561-AD96-34394A500098}">
      <dgm:prSet/>
      <dgm:spPr/>
      <dgm:t>
        <a:bodyPr/>
        <a:lstStyle/>
        <a:p>
          <a:r>
            <a:rPr lang="en-US"/>
            <a:t>One independent variable – the thing that I change.</a:t>
          </a:r>
        </a:p>
      </dgm:t>
    </dgm:pt>
    <dgm:pt modelId="{DDE29ABF-A199-4269-90C9-950876376B45}" type="parTrans" cxnId="{392B72A7-AC8D-4591-AFF9-BD1A2527D78F}">
      <dgm:prSet/>
      <dgm:spPr/>
      <dgm:t>
        <a:bodyPr/>
        <a:lstStyle/>
        <a:p>
          <a:endParaRPr lang="en-US"/>
        </a:p>
      </dgm:t>
    </dgm:pt>
    <dgm:pt modelId="{AB7D64A3-8B74-40C9-B856-ED1E92F87ADE}" type="sibTrans" cxnId="{392B72A7-AC8D-4591-AFF9-BD1A2527D78F}">
      <dgm:prSet/>
      <dgm:spPr/>
      <dgm:t>
        <a:bodyPr/>
        <a:lstStyle/>
        <a:p>
          <a:endParaRPr lang="en-US"/>
        </a:p>
      </dgm:t>
    </dgm:pt>
    <dgm:pt modelId="{973CF192-1FD0-4915-887B-CB4C439864B2}">
      <dgm:prSet/>
      <dgm:spPr/>
      <dgm:t>
        <a:bodyPr/>
        <a:lstStyle/>
        <a:p>
          <a:r>
            <a:rPr lang="en-US"/>
            <a:t>One dependent variable – which is?</a:t>
          </a:r>
        </a:p>
      </dgm:t>
    </dgm:pt>
    <dgm:pt modelId="{2FEEA296-984D-43FA-898B-58BE2A48C2EA}" type="parTrans" cxnId="{082BBD0A-F368-44BF-B307-0092B47C905F}">
      <dgm:prSet/>
      <dgm:spPr/>
      <dgm:t>
        <a:bodyPr/>
        <a:lstStyle/>
        <a:p>
          <a:endParaRPr lang="en-US"/>
        </a:p>
      </dgm:t>
    </dgm:pt>
    <dgm:pt modelId="{07EDF275-5D17-4EAD-9805-CC79F240244F}" type="sibTrans" cxnId="{082BBD0A-F368-44BF-B307-0092B47C905F}">
      <dgm:prSet/>
      <dgm:spPr/>
      <dgm:t>
        <a:bodyPr/>
        <a:lstStyle/>
        <a:p>
          <a:endParaRPr lang="en-US"/>
        </a:p>
      </dgm:t>
    </dgm:pt>
    <dgm:pt modelId="{8D05FEB4-3956-47D5-B0BE-3825F9476EF5}">
      <dgm:prSet/>
      <dgm:spPr/>
      <dgm:t>
        <a:bodyPr/>
        <a:lstStyle/>
        <a:p>
          <a:r>
            <a:rPr lang="en-US"/>
            <a:t>Every other variable held constant – why?</a:t>
          </a:r>
        </a:p>
      </dgm:t>
    </dgm:pt>
    <dgm:pt modelId="{E10197F8-A688-45CB-A529-FE927A0C05FF}" type="parTrans" cxnId="{65D20BC6-4646-423F-BB24-EC2403A8C431}">
      <dgm:prSet/>
      <dgm:spPr/>
      <dgm:t>
        <a:bodyPr/>
        <a:lstStyle/>
        <a:p>
          <a:endParaRPr lang="en-US"/>
        </a:p>
      </dgm:t>
    </dgm:pt>
    <dgm:pt modelId="{B6410CBB-5436-4478-9742-A88EE3ECB6E6}" type="sibTrans" cxnId="{65D20BC6-4646-423F-BB24-EC2403A8C431}">
      <dgm:prSet/>
      <dgm:spPr/>
      <dgm:t>
        <a:bodyPr/>
        <a:lstStyle/>
        <a:p>
          <a:endParaRPr lang="en-US"/>
        </a:p>
      </dgm:t>
    </dgm:pt>
    <dgm:pt modelId="{6EAAD36A-7819-9147-8428-ED4B78795AC7}" type="pres">
      <dgm:prSet presAssocID="{DF8D631F-AB1C-4E5F-AE59-8008E884961B}" presName="linear" presStyleCnt="0">
        <dgm:presLayoutVars>
          <dgm:animLvl val="lvl"/>
          <dgm:resizeHandles val="exact"/>
        </dgm:presLayoutVars>
      </dgm:prSet>
      <dgm:spPr/>
    </dgm:pt>
    <dgm:pt modelId="{8F0EA0A9-045C-E341-AC25-0B0DB30E2E4F}" type="pres">
      <dgm:prSet presAssocID="{1FF915ED-F792-4561-AD96-34394A500098}" presName="parentText" presStyleLbl="node1" presStyleIdx="0" presStyleCnt="3">
        <dgm:presLayoutVars>
          <dgm:chMax val="0"/>
          <dgm:bulletEnabled val="1"/>
        </dgm:presLayoutVars>
      </dgm:prSet>
      <dgm:spPr/>
    </dgm:pt>
    <dgm:pt modelId="{FEBE3A99-07E1-DB48-9D57-86A90413D275}" type="pres">
      <dgm:prSet presAssocID="{AB7D64A3-8B74-40C9-B856-ED1E92F87ADE}" presName="spacer" presStyleCnt="0"/>
      <dgm:spPr/>
    </dgm:pt>
    <dgm:pt modelId="{B1014CA7-D8B7-F74D-9E4D-548454E4B4FA}" type="pres">
      <dgm:prSet presAssocID="{973CF192-1FD0-4915-887B-CB4C439864B2}" presName="parentText" presStyleLbl="node1" presStyleIdx="1" presStyleCnt="3">
        <dgm:presLayoutVars>
          <dgm:chMax val="0"/>
          <dgm:bulletEnabled val="1"/>
        </dgm:presLayoutVars>
      </dgm:prSet>
      <dgm:spPr/>
    </dgm:pt>
    <dgm:pt modelId="{8BCF53E1-1E2B-3044-B453-5741A0F14FCC}" type="pres">
      <dgm:prSet presAssocID="{07EDF275-5D17-4EAD-9805-CC79F240244F}" presName="spacer" presStyleCnt="0"/>
      <dgm:spPr/>
    </dgm:pt>
    <dgm:pt modelId="{BFD5DFA1-7321-A741-8562-FAF07BC0A057}" type="pres">
      <dgm:prSet presAssocID="{8D05FEB4-3956-47D5-B0BE-3825F9476EF5}" presName="parentText" presStyleLbl="node1" presStyleIdx="2" presStyleCnt="3">
        <dgm:presLayoutVars>
          <dgm:chMax val="0"/>
          <dgm:bulletEnabled val="1"/>
        </dgm:presLayoutVars>
      </dgm:prSet>
      <dgm:spPr/>
    </dgm:pt>
  </dgm:ptLst>
  <dgm:cxnLst>
    <dgm:cxn modelId="{082BBD0A-F368-44BF-B307-0092B47C905F}" srcId="{DF8D631F-AB1C-4E5F-AE59-8008E884961B}" destId="{973CF192-1FD0-4915-887B-CB4C439864B2}" srcOrd="1" destOrd="0" parTransId="{2FEEA296-984D-43FA-898B-58BE2A48C2EA}" sibTransId="{07EDF275-5D17-4EAD-9805-CC79F240244F}"/>
    <dgm:cxn modelId="{A3F2DF10-012C-1445-BFCC-35BD2E32D8F1}" type="presOf" srcId="{DF8D631F-AB1C-4E5F-AE59-8008E884961B}" destId="{6EAAD36A-7819-9147-8428-ED4B78795AC7}" srcOrd="0" destOrd="0" presId="urn:microsoft.com/office/officeart/2005/8/layout/vList2"/>
    <dgm:cxn modelId="{E9506960-F5EB-E14C-9BC6-734E7CEC14B9}" type="presOf" srcId="{1FF915ED-F792-4561-AD96-34394A500098}" destId="{8F0EA0A9-045C-E341-AC25-0B0DB30E2E4F}" srcOrd="0" destOrd="0" presId="urn:microsoft.com/office/officeart/2005/8/layout/vList2"/>
    <dgm:cxn modelId="{F389136F-33FA-A94E-AFFF-2C6D2FCFD8EC}" type="presOf" srcId="{8D05FEB4-3956-47D5-B0BE-3825F9476EF5}" destId="{BFD5DFA1-7321-A741-8562-FAF07BC0A057}" srcOrd="0" destOrd="0" presId="urn:microsoft.com/office/officeart/2005/8/layout/vList2"/>
    <dgm:cxn modelId="{BADB3EA4-31D9-8D49-893F-637681DB46CE}" type="presOf" srcId="{973CF192-1FD0-4915-887B-CB4C439864B2}" destId="{B1014CA7-D8B7-F74D-9E4D-548454E4B4FA}" srcOrd="0" destOrd="0" presId="urn:microsoft.com/office/officeart/2005/8/layout/vList2"/>
    <dgm:cxn modelId="{392B72A7-AC8D-4591-AFF9-BD1A2527D78F}" srcId="{DF8D631F-AB1C-4E5F-AE59-8008E884961B}" destId="{1FF915ED-F792-4561-AD96-34394A500098}" srcOrd="0" destOrd="0" parTransId="{DDE29ABF-A199-4269-90C9-950876376B45}" sibTransId="{AB7D64A3-8B74-40C9-B856-ED1E92F87ADE}"/>
    <dgm:cxn modelId="{65D20BC6-4646-423F-BB24-EC2403A8C431}" srcId="{DF8D631F-AB1C-4E5F-AE59-8008E884961B}" destId="{8D05FEB4-3956-47D5-B0BE-3825F9476EF5}" srcOrd="2" destOrd="0" parTransId="{E10197F8-A688-45CB-A529-FE927A0C05FF}" sibTransId="{B6410CBB-5436-4478-9742-A88EE3ECB6E6}"/>
    <dgm:cxn modelId="{289438E9-D865-3945-B39E-916CF71516C6}" type="presParOf" srcId="{6EAAD36A-7819-9147-8428-ED4B78795AC7}" destId="{8F0EA0A9-045C-E341-AC25-0B0DB30E2E4F}" srcOrd="0" destOrd="0" presId="urn:microsoft.com/office/officeart/2005/8/layout/vList2"/>
    <dgm:cxn modelId="{4B323CDC-5BC2-F841-931D-5C472BD75731}" type="presParOf" srcId="{6EAAD36A-7819-9147-8428-ED4B78795AC7}" destId="{FEBE3A99-07E1-DB48-9D57-86A90413D275}" srcOrd="1" destOrd="0" presId="urn:microsoft.com/office/officeart/2005/8/layout/vList2"/>
    <dgm:cxn modelId="{C47A54D0-42B3-A546-A014-3922DBCC8D48}" type="presParOf" srcId="{6EAAD36A-7819-9147-8428-ED4B78795AC7}" destId="{B1014CA7-D8B7-F74D-9E4D-548454E4B4FA}" srcOrd="2" destOrd="0" presId="urn:microsoft.com/office/officeart/2005/8/layout/vList2"/>
    <dgm:cxn modelId="{90A87450-3568-304A-B32A-54385638808D}" type="presParOf" srcId="{6EAAD36A-7819-9147-8428-ED4B78795AC7}" destId="{8BCF53E1-1E2B-3044-B453-5741A0F14FCC}" srcOrd="3" destOrd="0" presId="urn:microsoft.com/office/officeart/2005/8/layout/vList2"/>
    <dgm:cxn modelId="{F8AEFD7D-1DB8-6B45-8006-E1C8CE2C534C}" type="presParOf" srcId="{6EAAD36A-7819-9147-8428-ED4B78795AC7}" destId="{BFD5DFA1-7321-A741-8562-FAF07BC0A05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EA0A9-045C-E341-AC25-0B0DB30E2E4F}">
      <dsp:nvSpPr>
        <dsp:cNvPr id="0" name=""/>
        <dsp:cNvSpPr/>
      </dsp:nvSpPr>
      <dsp:spPr>
        <a:xfrm>
          <a:off x="0" y="15870"/>
          <a:ext cx="6900512" cy="1750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One independent variable – the thing that I change.</a:t>
          </a:r>
        </a:p>
      </dsp:txBody>
      <dsp:txXfrm>
        <a:off x="85444" y="101314"/>
        <a:ext cx="6729624" cy="1579432"/>
      </dsp:txXfrm>
    </dsp:sp>
    <dsp:sp modelId="{B1014CA7-D8B7-F74D-9E4D-548454E4B4FA}">
      <dsp:nvSpPr>
        <dsp:cNvPr id="0" name=""/>
        <dsp:cNvSpPr/>
      </dsp:nvSpPr>
      <dsp:spPr>
        <a:xfrm>
          <a:off x="0" y="1892910"/>
          <a:ext cx="6900512" cy="17503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One dependent variable – which is?</a:t>
          </a:r>
        </a:p>
      </dsp:txBody>
      <dsp:txXfrm>
        <a:off x="85444" y="1978354"/>
        <a:ext cx="6729624" cy="1579432"/>
      </dsp:txXfrm>
    </dsp:sp>
    <dsp:sp modelId="{BFD5DFA1-7321-A741-8562-FAF07BC0A057}">
      <dsp:nvSpPr>
        <dsp:cNvPr id="0" name=""/>
        <dsp:cNvSpPr/>
      </dsp:nvSpPr>
      <dsp:spPr>
        <a:xfrm>
          <a:off x="0" y="3769950"/>
          <a:ext cx="6900512" cy="1750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Every other variable held constant – why?</a:t>
          </a:r>
        </a:p>
      </dsp:txBody>
      <dsp:txXfrm>
        <a:off x="85444" y="3855394"/>
        <a:ext cx="6729624" cy="1579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0BA80-B6A5-6B40-A0D9-75BE128F17B6}" type="datetimeFigureOut">
              <a:rPr lang="en-US" smtClean="0"/>
              <a:t>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6DAB39-EDCF-0B44-A39D-CD60B372FC18}" type="slidenum">
              <a:rPr lang="en-US" smtClean="0"/>
              <a:t>‹#›</a:t>
            </a:fld>
            <a:endParaRPr lang="en-US"/>
          </a:p>
        </p:txBody>
      </p:sp>
    </p:spTree>
    <p:extLst>
      <p:ext uri="{BB962C8B-B14F-4D97-AF65-F5344CB8AC3E}">
        <p14:creationId xmlns:p14="http://schemas.microsoft.com/office/powerpoint/2010/main" val="374565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6DAB39-EDCF-0B44-A39D-CD60B372FC18}" type="slidenum">
              <a:rPr lang="en-US" smtClean="0"/>
              <a:t>33</a:t>
            </a:fld>
            <a:endParaRPr lang="en-US"/>
          </a:p>
        </p:txBody>
      </p:sp>
    </p:spTree>
    <p:extLst>
      <p:ext uri="{BB962C8B-B14F-4D97-AF65-F5344CB8AC3E}">
        <p14:creationId xmlns:p14="http://schemas.microsoft.com/office/powerpoint/2010/main" val="207228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3B5B-E86A-1840-95BE-1F9CE6F22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370088-A967-7B40-8130-AE0E70D5AC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9B7D3C-B1D0-B341-A5A1-F72DEA2C2140}"/>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5" name="Footer Placeholder 4">
            <a:extLst>
              <a:ext uri="{FF2B5EF4-FFF2-40B4-BE49-F238E27FC236}">
                <a16:creationId xmlns:a16="http://schemas.microsoft.com/office/drawing/2014/main" id="{96CB461C-32A6-434A-82F9-C35DADF81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DE182-BA8A-7348-B87A-306DA2D61EB8}"/>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4153807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B5B3-C2FA-5D41-BFE9-596D7D7598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2AB950-9C4A-9040-9887-37413FA4F5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E0DDD-75B1-E041-9B18-FC38FA073618}"/>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5" name="Footer Placeholder 4">
            <a:extLst>
              <a:ext uri="{FF2B5EF4-FFF2-40B4-BE49-F238E27FC236}">
                <a16:creationId xmlns:a16="http://schemas.microsoft.com/office/drawing/2014/main" id="{0A8C7D40-DAF0-5D40-94CA-F62CFA5AE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0B7DD-3154-2C4E-863C-FAAA17A77615}"/>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1487255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26C456-B981-514A-BF05-C1EC16E1AA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64818-9CBF-B241-90EE-07D1E2A6B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E45-9649-E14D-B129-0218AB898D20}"/>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5" name="Footer Placeholder 4">
            <a:extLst>
              <a:ext uri="{FF2B5EF4-FFF2-40B4-BE49-F238E27FC236}">
                <a16:creationId xmlns:a16="http://schemas.microsoft.com/office/drawing/2014/main" id="{0B1AD8B6-A452-3549-98BC-D1B08AECD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DB2AC-5CE4-1C42-BE83-0CAEB8433B3A}"/>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286371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238E-CBB4-FB4A-A998-17DED973D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AA1C1-6027-CF4C-A4A9-0AFCC9EB9B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81F6F-B7AA-9D4C-B3DF-69CDFBF6D16C}"/>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5" name="Footer Placeholder 4">
            <a:extLst>
              <a:ext uri="{FF2B5EF4-FFF2-40B4-BE49-F238E27FC236}">
                <a16:creationId xmlns:a16="http://schemas.microsoft.com/office/drawing/2014/main" id="{8C9A792E-D641-6342-BA2C-4ED4A45F2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D3CD-50FF-5A4E-8CFA-BDEF05A0599D}"/>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264947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C6BA-D14B-3648-B856-1999274EB5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E440C6-2F84-BB44-8A2F-D4C27D7A3C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90F21A-8DF7-0743-9D3C-0A28D2FBFFD3}"/>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5" name="Footer Placeholder 4">
            <a:extLst>
              <a:ext uri="{FF2B5EF4-FFF2-40B4-BE49-F238E27FC236}">
                <a16:creationId xmlns:a16="http://schemas.microsoft.com/office/drawing/2014/main" id="{858438EA-C8B8-5E4E-913C-1E3D3889C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B580C-FD5D-754E-8AB6-CFE6B9074355}"/>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76466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3143-9293-E243-86F2-AB9758E4C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CBF750-9B60-CF4E-AE0C-00101FEAC7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78C9A-724B-4444-A59C-F29184E9AD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389AAF-67B1-F948-B861-F03D9F58C4FE}"/>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6" name="Footer Placeholder 5">
            <a:extLst>
              <a:ext uri="{FF2B5EF4-FFF2-40B4-BE49-F238E27FC236}">
                <a16:creationId xmlns:a16="http://schemas.microsoft.com/office/drawing/2014/main" id="{FD398918-0707-174A-9AAA-FC16B3A88D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D581B-382B-E847-9674-079041DE1172}"/>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113972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D9FC4-BF45-3E4F-8BE5-8C460A59B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B7EEF0-8E29-F344-B081-9DCBE0B8B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D11A14-78D1-E64A-A164-F64D0412D2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1E2EC7-84EC-5544-9D53-BF04AB8F7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FC0E69-30DF-134E-823A-62BFA7D01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474997-CD05-8C49-82A6-D9C7C6CB499D}"/>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8" name="Footer Placeholder 7">
            <a:extLst>
              <a:ext uri="{FF2B5EF4-FFF2-40B4-BE49-F238E27FC236}">
                <a16:creationId xmlns:a16="http://schemas.microsoft.com/office/drawing/2014/main" id="{682E8807-5AD8-6444-8186-AFA896DCBD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757109-117F-2F4A-9998-1079240AE942}"/>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651739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E633-F054-5541-9E81-3B7BCB5694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647476-FF6F-4045-89F0-20C09B2B2ABC}"/>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4" name="Footer Placeholder 3">
            <a:extLst>
              <a:ext uri="{FF2B5EF4-FFF2-40B4-BE49-F238E27FC236}">
                <a16:creationId xmlns:a16="http://schemas.microsoft.com/office/drawing/2014/main" id="{2FDE1D4B-BD78-4C46-A9D0-688D4C5328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10956-360A-6047-898D-314A58716F51}"/>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217888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C95274-39E7-ED4A-8CA0-DFCA94E085E2}"/>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3" name="Footer Placeholder 2">
            <a:extLst>
              <a:ext uri="{FF2B5EF4-FFF2-40B4-BE49-F238E27FC236}">
                <a16:creationId xmlns:a16="http://schemas.microsoft.com/office/drawing/2014/main" id="{9D4C9BD8-5388-F546-9CB0-A6154EB342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228D62-8ECD-EA4E-9499-533A14B105C0}"/>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907107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AE1CC-1405-E14C-BAD5-DD610C021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4B66BA-8F6C-EB49-9A72-B65D8DA8C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3782D-9515-0C49-90AC-4C32399F0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CF6B6-AB0D-7F4C-9DE2-6D5DD13D13DD}"/>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6" name="Footer Placeholder 5">
            <a:extLst>
              <a:ext uri="{FF2B5EF4-FFF2-40B4-BE49-F238E27FC236}">
                <a16:creationId xmlns:a16="http://schemas.microsoft.com/office/drawing/2014/main" id="{30BC3A5B-82B7-284B-AF6F-256C7C77A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F22E5-4362-384C-B191-A88C82830630}"/>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57611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5BCA6-DAC7-BD43-BFF6-584485D88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5AD713-5D40-CE48-9E4C-00C8ADED85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2462FB-1569-8E4D-BD50-280607157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0F5D6-5A21-9242-8886-48CA9E14C0ED}"/>
              </a:ext>
            </a:extLst>
          </p:cNvPr>
          <p:cNvSpPr>
            <a:spLocks noGrp="1"/>
          </p:cNvSpPr>
          <p:nvPr>
            <p:ph type="dt" sz="half" idx="10"/>
          </p:nvPr>
        </p:nvSpPr>
        <p:spPr/>
        <p:txBody>
          <a:bodyPr/>
          <a:lstStyle/>
          <a:p>
            <a:fld id="{3F5CF69E-CCC7-6E4E-9B64-2E919132B9B1}" type="datetimeFigureOut">
              <a:rPr lang="en-US" smtClean="0"/>
              <a:t>1/28/21</a:t>
            </a:fld>
            <a:endParaRPr lang="en-US"/>
          </a:p>
        </p:txBody>
      </p:sp>
      <p:sp>
        <p:nvSpPr>
          <p:cNvPr id="6" name="Footer Placeholder 5">
            <a:extLst>
              <a:ext uri="{FF2B5EF4-FFF2-40B4-BE49-F238E27FC236}">
                <a16:creationId xmlns:a16="http://schemas.microsoft.com/office/drawing/2014/main" id="{22391308-F8AE-DF48-9534-479A12BC5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A23D6-CAF8-3A48-8B90-5055A93779E9}"/>
              </a:ext>
            </a:extLst>
          </p:cNvPr>
          <p:cNvSpPr>
            <a:spLocks noGrp="1"/>
          </p:cNvSpPr>
          <p:nvPr>
            <p:ph type="sldNum" sz="quarter" idx="12"/>
          </p:nvPr>
        </p:nvSpPr>
        <p:spPr/>
        <p:txBody>
          <a:bodyPr/>
          <a:lstStyle/>
          <a:p>
            <a:fld id="{1CD046CF-C47C-AA46-A610-84D55BE570C8}" type="slidenum">
              <a:rPr lang="en-US" smtClean="0"/>
              <a:t>‹#›</a:t>
            </a:fld>
            <a:endParaRPr lang="en-US"/>
          </a:p>
        </p:txBody>
      </p:sp>
    </p:spTree>
    <p:extLst>
      <p:ext uri="{BB962C8B-B14F-4D97-AF65-F5344CB8AC3E}">
        <p14:creationId xmlns:p14="http://schemas.microsoft.com/office/powerpoint/2010/main" val="426136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83A59-FA74-4244-B66A-69709AA30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294D6-71E6-A348-807C-DE92D9463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B4B8C-E6F1-9C46-82D7-FE4E44329C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CF69E-CCC7-6E4E-9B64-2E919132B9B1}" type="datetimeFigureOut">
              <a:rPr lang="en-US" smtClean="0"/>
              <a:t>1/28/21</a:t>
            </a:fld>
            <a:endParaRPr lang="en-US"/>
          </a:p>
        </p:txBody>
      </p:sp>
      <p:sp>
        <p:nvSpPr>
          <p:cNvPr id="5" name="Footer Placeholder 4">
            <a:extLst>
              <a:ext uri="{FF2B5EF4-FFF2-40B4-BE49-F238E27FC236}">
                <a16:creationId xmlns:a16="http://schemas.microsoft.com/office/drawing/2014/main" id="{FC0D5D86-2047-9245-915F-66C2AC905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4F7935-939C-3246-BBEF-04E9027FFE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D046CF-C47C-AA46-A610-84D55BE570C8}" type="slidenum">
              <a:rPr lang="en-US" smtClean="0"/>
              <a:t>‹#›</a:t>
            </a:fld>
            <a:endParaRPr lang="en-US"/>
          </a:p>
        </p:txBody>
      </p:sp>
    </p:spTree>
    <p:extLst>
      <p:ext uri="{BB962C8B-B14F-4D97-AF65-F5344CB8AC3E}">
        <p14:creationId xmlns:p14="http://schemas.microsoft.com/office/powerpoint/2010/main" val="132331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0.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90.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ophysics.com/fl1.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0.png"/><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14ABA544-A77A-43B0-BBA5-EC07E8CF4F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D07092-C5AF-0B43-A6E8-70BB80384DD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Buoyancy</a:t>
            </a:r>
          </a:p>
        </p:txBody>
      </p:sp>
      <p:sp>
        <p:nvSpPr>
          <p:cNvPr id="3" name="Subtitle 2">
            <a:extLst>
              <a:ext uri="{FF2B5EF4-FFF2-40B4-BE49-F238E27FC236}">
                <a16:creationId xmlns:a16="http://schemas.microsoft.com/office/drawing/2014/main" id="{B957A2BF-243A-1048-8BE3-87E707C0B53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An illustration of the </a:t>
            </a:r>
            <a:r>
              <a:rPr lang="en-US" i="1">
                <a:solidFill>
                  <a:srgbClr val="FFFFFF"/>
                </a:solidFill>
              </a:rPr>
              <a:t>Levels of Inquiry </a:t>
            </a:r>
            <a:r>
              <a:rPr lang="en-US">
                <a:solidFill>
                  <a:srgbClr val="FFFFFF"/>
                </a:solidFill>
              </a:rPr>
              <a:t>Model of Physics Teaching</a:t>
            </a:r>
          </a:p>
        </p:txBody>
      </p:sp>
    </p:spTree>
    <p:extLst>
      <p:ext uri="{BB962C8B-B14F-4D97-AF65-F5344CB8AC3E}">
        <p14:creationId xmlns:p14="http://schemas.microsoft.com/office/powerpoint/2010/main" val="358074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170" name="Picture 2" descr="Eye Dropper Cartesian Diver | Experiments | Steve Spangler Science">
            <a:extLst>
              <a:ext uri="{FF2B5EF4-FFF2-40B4-BE49-F238E27FC236}">
                <a16:creationId xmlns:a16="http://schemas.microsoft.com/office/drawing/2014/main" id="{4992A3D6-275F-EA4A-ACF4-9261CD8643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0" r="19666"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DE8B77-2F90-A742-898B-907D4802A5ED}"/>
              </a:ext>
            </a:extLst>
          </p:cNvPr>
          <p:cNvSpPr txBox="1"/>
          <p:nvPr/>
        </p:nvSpPr>
        <p:spPr>
          <a:xfrm>
            <a:off x="8810368" y="1124465"/>
            <a:ext cx="2265172" cy="646331"/>
          </a:xfrm>
          <a:prstGeom prst="rect">
            <a:avLst/>
          </a:prstGeom>
          <a:noFill/>
        </p:spPr>
        <p:txBody>
          <a:bodyPr wrap="none" rtlCol="0">
            <a:spAutoFit/>
          </a:bodyPr>
          <a:lstStyle/>
          <a:p>
            <a:r>
              <a:rPr lang="en-US" dirty="0">
                <a:solidFill>
                  <a:schemeClr val="bg1"/>
                </a:solidFill>
              </a:rPr>
              <a:t>How does a Cartesian </a:t>
            </a:r>
          </a:p>
          <a:p>
            <a:r>
              <a:rPr lang="en-US" dirty="0">
                <a:solidFill>
                  <a:schemeClr val="bg1"/>
                </a:solidFill>
              </a:rPr>
              <a:t>Diver work?</a:t>
            </a:r>
          </a:p>
        </p:txBody>
      </p:sp>
    </p:spTree>
    <p:extLst>
      <p:ext uri="{BB962C8B-B14F-4D97-AF65-F5344CB8AC3E}">
        <p14:creationId xmlns:p14="http://schemas.microsoft.com/office/powerpoint/2010/main" val="3623653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4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owerSchool Learning : 8th Grade Science : Sec. 2 - Buoyancy">
            <a:extLst>
              <a:ext uri="{FF2B5EF4-FFF2-40B4-BE49-F238E27FC236}">
                <a16:creationId xmlns:a16="http://schemas.microsoft.com/office/drawing/2014/main" id="{D73CDA65-BB28-AF4C-AA22-8BDE76719B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3486" y="643467"/>
            <a:ext cx="558502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1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descr="Diagram&#10;&#10;Description automatically generated with medium confidence">
            <a:extLst>
              <a:ext uri="{FF2B5EF4-FFF2-40B4-BE49-F238E27FC236}">
                <a16:creationId xmlns:a16="http://schemas.microsoft.com/office/drawing/2014/main" id="{345213E1-0898-9A4E-AD39-8B484E2936B0}"/>
              </a:ext>
            </a:extLst>
          </p:cNvPr>
          <p:cNvPicPr>
            <a:picLocks noChangeAspect="1"/>
          </p:cNvPicPr>
          <p:nvPr/>
        </p:nvPicPr>
        <p:blipFill>
          <a:blip r:embed="rId2"/>
          <a:stretch>
            <a:fillRect/>
          </a:stretch>
        </p:blipFill>
        <p:spPr>
          <a:xfrm>
            <a:off x="1263578" y="1792023"/>
            <a:ext cx="9664846" cy="3095770"/>
          </a:xfrm>
          <a:prstGeom prst="rect">
            <a:avLst/>
          </a:prstGeom>
        </p:spPr>
      </p:pic>
    </p:spTree>
    <p:extLst>
      <p:ext uri="{BB962C8B-B14F-4D97-AF65-F5344CB8AC3E}">
        <p14:creationId xmlns:p14="http://schemas.microsoft.com/office/powerpoint/2010/main" val="286248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6458668-FE63-0C4C-9FA0-376AFE40712B}"/>
              </a:ext>
            </a:extLst>
          </p:cNvPr>
          <p:cNvSpPr>
            <a:spLocks noGrp="1"/>
          </p:cNvSpPr>
          <p:nvPr>
            <p:ph type="title"/>
          </p:nvPr>
        </p:nvSpPr>
        <p:spPr>
          <a:xfrm>
            <a:off x="3043403" y="2268970"/>
            <a:ext cx="6105194" cy="2320059"/>
          </a:xfrm>
        </p:spPr>
        <p:txBody>
          <a:bodyPr vert="horz" lIns="91440" tIns="45720" rIns="91440" bIns="45720" rtlCol="0" anchor="b">
            <a:normAutofit fontScale="90000"/>
          </a:bodyPr>
          <a:lstStyle/>
          <a:p>
            <a:pPr algn="ctr"/>
            <a:r>
              <a:rPr lang="en-US" sz="4000" b="1" kern="1200" dirty="0">
                <a:solidFill>
                  <a:srgbClr val="FFFFFF"/>
                </a:solidFill>
                <a:latin typeface="+mj-lt"/>
                <a:ea typeface="+mj-ea"/>
                <a:cs typeface="+mj-cs"/>
              </a:rPr>
              <a:t>Inquiry Lesson</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Students identify scientific principles and/or relationships by working with a teacher who demonstrates the inquiry process and uses a “think aloud” protocol throughout.</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i="1" kern="1200" dirty="0">
                <a:solidFill>
                  <a:srgbClr val="FFFFFF"/>
                </a:solidFill>
                <a:latin typeface="+mj-lt"/>
                <a:ea typeface="+mj-ea"/>
                <a:cs typeface="+mj-cs"/>
              </a:rPr>
              <a:t>Students identify factors that might influence buoyant force and conduct simple tests. </a:t>
            </a:r>
          </a:p>
        </p:txBody>
      </p:sp>
    </p:spTree>
    <p:extLst>
      <p:ext uri="{BB962C8B-B14F-4D97-AF65-F5344CB8AC3E}">
        <p14:creationId xmlns:p14="http://schemas.microsoft.com/office/powerpoint/2010/main" val="201955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FF8EC41C-F117-B74C-ABE6-A26E4D65BD4D}"/>
              </a:ext>
            </a:extLst>
          </p:cNvPr>
          <p:cNvSpPr txBox="1"/>
          <p:nvPr/>
        </p:nvSpPr>
        <p:spPr>
          <a:xfrm>
            <a:off x="795342" y="1357766"/>
            <a:ext cx="4322204" cy="35413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dirty="0">
                <a:solidFill>
                  <a:srgbClr val="FFFFFF"/>
                </a:solidFill>
                <a:latin typeface="+mj-lt"/>
                <a:ea typeface="+mj-ea"/>
                <a:cs typeface="+mj-cs"/>
              </a:rPr>
              <a:t>F</a:t>
            </a:r>
            <a:r>
              <a:rPr lang="en-US" sz="4000" kern="1200" baseline="-25000" dirty="0">
                <a:solidFill>
                  <a:srgbClr val="FFFFFF"/>
                </a:solidFill>
                <a:latin typeface="+mj-lt"/>
                <a:ea typeface="+mj-ea"/>
                <a:cs typeface="+mj-cs"/>
              </a:rPr>
              <a:t>b</a:t>
            </a:r>
            <a:r>
              <a:rPr lang="en-US" sz="4000" kern="1200" dirty="0">
                <a:solidFill>
                  <a:srgbClr val="FFFFFF"/>
                </a:solidFill>
                <a:latin typeface="+mj-lt"/>
                <a:ea typeface="+mj-ea"/>
                <a:cs typeface="+mj-cs"/>
              </a:rPr>
              <a:t> is upward or +</a:t>
            </a:r>
          </a:p>
          <a:p>
            <a:pPr>
              <a:lnSpc>
                <a:spcPct val="90000"/>
              </a:lnSpc>
              <a:spcBef>
                <a:spcPct val="0"/>
              </a:spcBef>
              <a:spcAft>
                <a:spcPts val="600"/>
              </a:spcAft>
            </a:pPr>
            <a:r>
              <a:rPr lang="en-US" sz="4000" kern="1200" dirty="0">
                <a:solidFill>
                  <a:srgbClr val="FFFFFF"/>
                </a:solidFill>
                <a:latin typeface="+mj-lt"/>
                <a:ea typeface="+mj-ea"/>
                <a:cs typeface="+mj-cs"/>
              </a:rPr>
              <a:t>W is downward or –</a:t>
            </a:r>
          </a:p>
          <a:p>
            <a:pPr>
              <a:lnSpc>
                <a:spcPct val="90000"/>
              </a:lnSpc>
              <a:spcBef>
                <a:spcPct val="0"/>
              </a:spcBef>
              <a:spcAft>
                <a:spcPts val="600"/>
              </a:spcAft>
            </a:pPr>
            <a:endParaRPr lang="en-US" sz="4000" dirty="0">
              <a:solidFill>
                <a:srgbClr val="FFFFFF"/>
              </a:solidFill>
              <a:latin typeface="+mj-lt"/>
              <a:ea typeface="+mj-ea"/>
              <a:cs typeface="+mj-cs"/>
            </a:endParaRPr>
          </a:p>
          <a:p>
            <a:pPr>
              <a:lnSpc>
                <a:spcPct val="90000"/>
              </a:lnSpc>
              <a:spcBef>
                <a:spcPct val="0"/>
              </a:spcBef>
              <a:spcAft>
                <a:spcPts val="600"/>
              </a:spcAft>
            </a:pPr>
            <a:r>
              <a:rPr lang="en-US" sz="4000" kern="1200" dirty="0">
                <a:solidFill>
                  <a:srgbClr val="FFFFFF"/>
                </a:solidFill>
                <a:latin typeface="+mj-lt"/>
                <a:ea typeface="+mj-ea"/>
                <a:cs typeface="+mj-cs"/>
              </a:rPr>
              <a:t>How can one determine F</a:t>
            </a:r>
            <a:r>
              <a:rPr lang="en-US" sz="4000" kern="1200" baseline="-25000" dirty="0">
                <a:solidFill>
                  <a:srgbClr val="FFFFFF"/>
                </a:solidFill>
                <a:latin typeface="+mj-lt"/>
                <a:ea typeface="+mj-ea"/>
                <a:cs typeface="+mj-cs"/>
              </a:rPr>
              <a:t>b</a:t>
            </a:r>
            <a:r>
              <a:rPr lang="en-US" sz="4000" kern="1200" dirty="0">
                <a:solidFill>
                  <a:srgbClr val="FFFFFF"/>
                </a:solidFill>
                <a:latin typeface="+mj-lt"/>
                <a:ea typeface="+mj-ea"/>
                <a:cs typeface="+mj-cs"/>
              </a:rPr>
              <a:t>?</a:t>
            </a:r>
          </a:p>
        </p:txBody>
      </p:sp>
      <p:pic>
        <p:nvPicPr>
          <p:cNvPr id="3074" name="Picture 2" descr="Buoyancy - Nexus Wiki">
            <a:extLst>
              <a:ext uri="{FF2B5EF4-FFF2-40B4-BE49-F238E27FC236}">
                <a16:creationId xmlns:a16="http://schemas.microsoft.com/office/drawing/2014/main" id="{E90F6F1D-A8D0-834E-AC25-0200DE0C9F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54263" y="1124043"/>
            <a:ext cx="3980897" cy="509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FF8EC41C-F117-B74C-ABE6-A26E4D65BD4D}"/>
              </a:ext>
            </a:extLst>
          </p:cNvPr>
          <p:cNvSpPr txBox="1"/>
          <p:nvPr/>
        </p:nvSpPr>
        <p:spPr>
          <a:xfrm>
            <a:off x="795342" y="1357766"/>
            <a:ext cx="4322204" cy="35413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dirty="0">
                <a:solidFill>
                  <a:srgbClr val="FFFFFF"/>
                </a:solidFill>
                <a:latin typeface="+mj-lt"/>
                <a:ea typeface="+mj-ea"/>
                <a:cs typeface="+mj-cs"/>
              </a:rPr>
              <a:t>We can measure </a:t>
            </a:r>
            <a:r>
              <a:rPr lang="en-US" sz="4000" kern="1200" dirty="0" err="1">
                <a:solidFill>
                  <a:srgbClr val="FFFFFF"/>
                </a:solidFill>
                <a:latin typeface="+mj-lt"/>
                <a:ea typeface="+mj-ea"/>
                <a:cs typeface="+mj-cs"/>
              </a:rPr>
              <a:t>W</a:t>
            </a:r>
            <a:r>
              <a:rPr lang="en-US" sz="4000" kern="1200" baseline="-25000" dirty="0" err="1">
                <a:solidFill>
                  <a:srgbClr val="FFFFFF"/>
                </a:solidFill>
                <a:latin typeface="+mj-lt"/>
                <a:ea typeface="+mj-ea"/>
                <a:cs typeface="+mj-cs"/>
              </a:rPr>
              <a:t>air</a:t>
            </a:r>
            <a:r>
              <a:rPr lang="en-US" sz="4000" kern="1200" dirty="0">
                <a:solidFill>
                  <a:srgbClr val="FFFFFF"/>
                </a:solidFill>
                <a:latin typeface="+mj-lt"/>
                <a:ea typeface="+mj-ea"/>
                <a:cs typeface="+mj-cs"/>
              </a:rPr>
              <a:t> and </a:t>
            </a:r>
            <a:r>
              <a:rPr lang="en-US" sz="4000" kern="1200" dirty="0" err="1">
                <a:solidFill>
                  <a:srgbClr val="FFFFFF"/>
                </a:solidFill>
                <a:latin typeface="+mj-lt"/>
                <a:ea typeface="+mj-ea"/>
                <a:cs typeface="+mj-cs"/>
              </a:rPr>
              <a:t>W</a:t>
            </a:r>
            <a:r>
              <a:rPr lang="en-US" sz="4000" kern="1200" baseline="-25000" dirty="0" err="1">
                <a:solidFill>
                  <a:srgbClr val="FFFFFF"/>
                </a:solidFill>
                <a:latin typeface="+mj-lt"/>
                <a:ea typeface="+mj-ea"/>
                <a:cs typeface="+mj-cs"/>
              </a:rPr>
              <a:t>water</a:t>
            </a:r>
            <a:endParaRPr lang="en-US" sz="4000" baseline="-25000" dirty="0">
              <a:solidFill>
                <a:srgbClr val="FFFFFF"/>
              </a:solidFill>
              <a:latin typeface="+mj-lt"/>
              <a:ea typeface="+mj-ea"/>
              <a:cs typeface="+mj-cs"/>
            </a:endParaRPr>
          </a:p>
          <a:p>
            <a:pPr>
              <a:lnSpc>
                <a:spcPct val="90000"/>
              </a:lnSpc>
              <a:spcBef>
                <a:spcPct val="0"/>
              </a:spcBef>
              <a:spcAft>
                <a:spcPts val="600"/>
              </a:spcAft>
            </a:pPr>
            <a:endParaRPr lang="en-US" sz="4000" kern="1200" baseline="-25000" dirty="0">
              <a:solidFill>
                <a:srgbClr val="FFFFFF"/>
              </a:solidFill>
              <a:latin typeface="+mj-lt"/>
              <a:ea typeface="+mj-ea"/>
              <a:cs typeface="+mj-cs"/>
            </a:endParaRPr>
          </a:p>
          <a:p>
            <a:pPr>
              <a:lnSpc>
                <a:spcPct val="90000"/>
              </a:lnSpc>
              <a:spcBef>
                <a:spcPct val="0"/>
              </a:spcBef>
              <a:spcAft>
                <a:spcPts val="600"/>
              </a:spcAft>
            </a:pPr>
            <a:r>
              <a:rPr lang="en-US" sz="4000" kern="1200" dirty="0">
                <a:solidFill>
                  <a:srgbClr val="FFFFFF"/>
                </a:solidFill>
                <a:latin typeface="+mj-lt"/>
                <a:ea typeface="+mj-ea"/>
                <a:cs typeface="+mj-cs"/>
              </a:rPr>
              <a:t>Can we use these to find F</a:t>
            </a:r>
            <a:r>
              <a:rPr lang="en-US" sz="4000" kern="1200" baseline="-25000" dirty="0">
                <a:solidFill>
                  <a:srgbClr val="FFFFFF"/>
                </a:solidFill>
                <a:latin typeface="+mj-lt"/>
                <a:ea typeface="+mj-ea"/>
                <a:cs typeface="+mj-cs"/>
              </a:rPr>
              <a:t>b</a:t>
            </a:r>
            <a:r>
              <a:rPr lang="en-US" sz="4000" kern="1200" dirty="0">
                <a:solidFill>
                  <a:srgbClr val="FFFFFF"/>
                </a:solidFill>
                <a:latin typeface="+mj-lt"/>
                <a:ea typeface="+mj-ea"/>
                <a:cs typeface="+mj-cs"/>
              </a:rPr>
              <a:t>?</a:t>
            </a:r>
          </a:p>
        </p:txBody>
      </p:sp>
      <p:pic>
        <p:nvPicPr>
          <p:cNvPr id="3074" name="Picture 2" descr="Buoyancy - Nexus Wiki">
            <a:extLst>
              <a:ext uri="{FF2B5EF4-FFF2-40B4-BE49-F238E27FC236}">
                <a16:creationId xmlns:a16="http://schemas.microsoft.com/office/drawing/2014/main" id="{E90F6F1D-A8D0-834E-AC25-0200DE0C9F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54263" y="1124043"/>
            <a:ext cx="3980897" cy="509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61F71-3814-B044-BD60-C0BABB604FFD}"/>
              </a:ext>
            </a:extLst>
          </p:cNvPr>
          <p:cNvSpPr>
            <a:spLocks noGrp="1"/>
          </p:cNvSpPr>
          <p:nvPr>
            <p:ph type="title"/>
          </p:nvPr>
        </p:nvSpPr>
        <p:spPr>
          <a:xfrm>
            <a:off x="838199" y="365125"/>
            <a:ext cx="10515599" cy="1325563"/>
          </a:xfrm>
        </p:spPr>
        <p:txBody>
          <a:bodyPr/>
          <a:lstStyle/>
          <a:p>
            <a:r>
              <a:rPr lang="en-US" b="1" dirty="0">
                <a:solidFill>
                  <a:srgbClr val="0070C0"/>
                </a:solidFill>
              </a:rPr>
              <a:t>Find the relationship using data.</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C507E1C9-E1B5-104B-965C-616967F35F75}"/>
                  </a:ext>
                </a:extLst>
              </p:cNvPr>
              <p:cNvSpPr>
                <a:spLocks noGrp="1"/>
              </p:cNvSpPr>
              <p:nvPr>
                <p:ph idx="1"/>
              </p:nvPr>
            </p:nvSpPr>
            <p:spPr/>
            <p:txBody>
              <a:bodyPr/>
              <a:lstStyle/>
              <a:p>
                <a:r>
                  <a:rPr lang="en-US" dirty="0"/>
                  <a:t>Weight suspended in air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a:t>
                </a:r>
                <a:r>
                  <a:rPr lang="en-US" dirty="0" err="1"/>
                  <a:t>W</a:t>
                </a:r>
                <a:r>
                  <a:rPr lang="en-US" baseline="-25000" dirty="0" err="1"/>
                  <a:t>air</a:t>
                </a:r>
                <a:r>
                  <a:rPr lang="en-US" dirty="0"/>
                  <a:t> = 100 </a:t>
                </a:r>
                <a:r>
                  <a:rPr lang="en-US" dirty="0" err="1"/>
                  <a:t>gmf</a:t>
                </a:r>
                <a:endParaRPr lang="en-US" dirty="0"/>
              </a:p>
              <a:p>
                <a:r>
                  <a:rPr lang="en-US" dirty="0"/>
                  <a:t>Weight suspended in water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a:t>
                </a:r>
                <a:r>
                  <a:rPr lang="en-US" dirty="0" err="1"/>
                  <a:t>W</a:t>
                </a:r>
                <a:r>
                  <a:rPr lang="en-US" baseline="-25000" dirty="0" err="1"/>
                  <a:t>water</a:t>
                </a:r>
                <a:r>
                  <a:rPr lang="en-US" dirty="0"/>
                  <a:t> = 80 </a:t>
                </a:r>
                <a:r>
                  <a:rPr lang="en-US" dirty="0" err="1"/>
                  <a:t>gmf</a:t>
                </a:r>
                <a:endParaRPr lang="en-US" dirty="0"/>
              </a:p>
              <a:p>
                <a:r>
                  <a:rPr lang="en-US" dirty="0"/>
                  <a:t>Buoyant force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F</a:t>
                </a:r>
                <a:r>
                  <a:rPr lang="en-US" baseline="-25000" dirty="0"/>
                  <a:t>b</a:t>
                </a:r>
                <a:r>
                  <a:rPr lang="en-US" dirty="0"/>
                  <a:t> = ?</a:t>
                </a:r>
              </a:p>
              <a:p>
                <a:endParaRPr lang="en-US" dirty="0"/>
              </a:p>
              <a:p>
                <a:pPr marL="0" indent="0">
                  <a:buNone/>
                </a:pPr>
                <a:r>
                  <a:rPr lang="en-US" dirty="0"/>
                  <a:t>Now, give a general formula for </a:t>
                </a:r>
                <a:r>
                  <a:rPr lang="en-US" dirty="0" err="1"/>
                  <a:t>W</a:t>
                </a:r>
                <a:r>
                  <a:rPr lang="en-US" baseline="-25000" dirty="0" err="1"/>
                  <a:t>air</a:t>
                </a:r>
                <a:r>
                  <a:rPr lang="en-US" dirty="0"/>
                  <a:t>, </a:t>
                </a:r>
                <a:r>
                  <a:rPr lang="en-US" dirty="0" err="1"/>
                  <a:t>W</a:t>
                </a:r>
                <a:r>
                  <a:rPr lang="en-US" baseline="-25000" dirty="0" err="1"/>
                  <a:t>water</a:t>
                </a:r>
                <a:r>
                  <a:rPr lang="en-US" dirty="0"/>
                  <a:t>, and F</a:t>
                </a:r>
                <a:r>
                  <a:rPr lang="en-US" baseline="-25000" dirty="0"/>
                  <a:t>b</a:t>
                </a:r>
                <a:r>
                  <a:rPr lang="en-US" dirty="0"/>
                  <a:t>.</a:t>
                </a:r>
              </a:p>
              <a:p>
                <a:endParaRPr lang="en-US" dirty="0"/>
              </a:p>
              <a:p>
                <a:endParaRPr lang="en-US" dirty="0"/>
              </a:p>
            </p:txBody>
          </p:sp>
        </mc:Choice>
        <mc:Fallback>
          <p:sp>
            <p:nvSpPr>
              <p:cNvPr id="4" name="Content Placeholder 3">
                <a:extLst>
                  <a:ext uri="{FF2B5EF4-FFF2-40B4-BE49-F238E27FC236}">
                    <a16:creationId xmlns:a16="http://schemas.microsoft.com/office/drawing/2014/main" id="{C507E1C9-E1B5-104B-965C-616967F35F75}"/>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51EFE78F-38A7-054A-8135-85825F06940D}"/>
              </a:ext>
            </a:extLst>
          </p:cNvPr>
          <p:cNvSpPr/>
          <p:nvPr/>
        </p:nvSpPr>
        <p:spPr>
          <a:xfrm>
            <a:off x="2669059" y="4831492"/>
            <a:ext cx="1198605" cy="119860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41EAD06-4944-3C4E-8194-DFB19C4AC70A}"/>
                  </a:ext>
                </a:extLst>
              </p:cNvPr>
              <p:cNvSpPr txBox="1"/>
              <p:nvPr/>
            </p:nvSpPr>
            <p:spPr>
              <a:xfrm>
                <a:off x="4436076" y="5263978"/>
                <a:ext cx="482824" cy="46166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7" name="TextBox 6">
                <a:extLst>
                  <a:ext uri="{FF2B5EF4-FFF2-40B4-BE49-F238E27FC236}">
                    <a16:creationId xmlns:a16="http://schemas.microsoft.com/office/drawing/2014/main" id="{341EAD06-4944-3C4E-8194-DFB19C4AC70A}"/>
                  </a:ext>
                </a:extLst>
              </p:cNvPr>
              <p:cNvSpPr txBox="1">
                <a:spLocks noRot="1" noChangeAspect="1" noMove="1" noResize="1" noEditPoints="1" noAdjustHandles="1" noChangeArrowheads="1" noChangeShapeType="1" noTextEdit="1"/>
              </p:cNvSpPr>
              <p:nvPr/>
            </p:nvSpPr>
            <p:spPr>
              <a:xfrm>
                <a:off x="4436076" y="5263978"/>
                <a:ext cx="482824" cy="461665"/>
              </a:xfrm>
              <a:prstGeom prst="rect">
                <a:avLst/>
              </a:prstGeom>
              <a:blipFill>
                <a:blip r:embed="rId3"/>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C401E3C7-397B-C745-8285-53FC7B099A9B}"/>
              </a:ext>
            </a:extLst>
          </p:cNvPr>
          <p:cNvSpPr/>
          <p:nvPr/>
        </p:nvSpPr>
        <p:spPr>
          <a:xfrm>
            <a:off x="5310745" y="4849341"/>
            <a:ext cx="1198605" cy="119860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36367F-12DC-D34E-A3BD-5528B7CB9861}"/>
              </a:ext>
            </a:extLst>
          </p:cNvPr>
          <p:cNvSpPr/>
          <p:nvPr/>
        </p:nvSpPr>
        <p:spPr>
          <a:xfrm>
            <a:off x="8028632" y="4831491"/>
            <a:ext cx="1198605" cy="119860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AD22E82-14E6-B047-85C9-3A2A2324317F}"/>
                  </a:ext>
                </a:extLst>
              </p:cNvPr>
              <p:cNvSpPr txBox="1"/>
              <p:nvPr/>
            </p:nvSpPr>
            <p:spPr>
              <a:xfrm>
                <a:off x="7069277" y="5217810"/>
                <a:ext cx="271848"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8" name="TextBox 7">
                <a:extLst>
                  <a:ext uri="{FF2B5EF4-FFF2-40B4-BE49-F238E27FC236}">
                    <a16:creationId xmlns:a16="http://schemas.microsoft.com/office/drawing/2014/main" id="{EAD22E82-14E6-B047-85C9-3A2A2324317F}"/>
                  </a:ext>
                </a:extLst>
              </p:cNvPr>
              <p:cNvSpPr txBox="1">
                <a:spLocks noRot="1" noChangeAspect="1" noMove="1" noResize="1" noEditPoints="1" noAdjustHandles="1" noChangeArrowheads="1" noChangeShapeType="1" noTextEdit="1"/>
              </p:cNvSpPr>
              <p:nvPr/>
            </p:nvSpPr>
            <p:spPr>
              <a:xfrm>
                <a:off x="7069277" y="5217810"/>
                <a:ext cx="271848" cy="461665"/>
              </a:xfrm>
              <a:prstGeom prst="rect">
                <a:avLst/>
              </a:prstGeom>
              <a:blipFill>
                <a:blip r:embed="rId4"/>
                <a:stretch>
                  <a:fillRect r="-45455"/>
                </a:stretch>
              </a:blipFill>
            </p:spPr>
            <p:txBody>
              <a:bodyPr/>
              <a:lstStyle/>
              <a:p>
                <a:r>
                  <a:rPr lang="en-US">
                    <a:noFill/>
                  </a:rPr>
                  <a:t> </a:t>
                </a:r>
              </a:p>
            </p:txBody>
          </p:sp>
        </mc:Fallback>
      </mc:AlternateContent>
    </p:spTree>
    <p:extLst>
      <p:ext uri="{BB962C8B-B14F-4D97-AF65-F5344CB8AC3E}">
        <p14:creationId xmlns:p14="http://schemas.microsoft.com/office/powerpoint/2010/main" val="169653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FF8EC41C-F117-B74C-ABE6-A26E4D65BD4D}"/>
              </a:ext>
            </a:extLst>
          </p:cNvPr>
          <p:cNvSpPr txBox="1"/>
          <p:nvPr/>
        </p:nvSpPr>
        <p:spPr>
          <a:xfrm>
            <a:off x="795342" y="1357766"/>
            <a:ext cx="4322204" cy="35413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000" kern="1200" baseline="-25000" dirty="0">
              <a:solidFill>
                <a:srgbClr val="FFFFFF"/>
              </a:solidFill>
              <a:latin typeface="+mj-lt"/>
              <a:ea typeface="+mj-ea"/>
              <a:cs typeface="+mj-cs"/>
            </a:endParaRPr>
          </a:p>
          <a:p>
            <a:pPr>
              <a:lnSpc>
                <a:spcPct val="90000"/>
              </a:lnSpc>
              <a:spcBef>
                <a:spcPct val="0"/>
              </a:spcBef>
              <a:spcAft>
                <a:spcPts val="600"/>
              </a:spcAft>
            </a:pPr>
            <a:r>
              <a:rPr lang="en-US" sz="4000" kern="1200" dirty="0">
                <a:solidFill>
                  <a:srgbClr val="FFFFFF"/>
                </a:solidFill>
                <a:latin typeface="+mj-lt"/>
                <a:ea typeface="+mj-ea"/>
                <a:cs typeface="+mj-cs"/>
              </a:rPr>
              <a:t>How does one actually </a:t>
            </a:r>
            <a:r>
              <a:rPr lang="en-US" sz="4000" u="sng" kern="1200" dirty="0">
                <a:solidFill>
                  <a:srgbClr val="FFFFFF"/>
                </a:solidFill>
                <a:latin typeface="+mj-lt"/>
                <a:ea typeface="+mj-ea"/>
                <a:cs typeface="+mj-cs"/>
              </a:rPr>
              <a:t>measure </a:t>
            </a:r>
            <a:r>
              <a:rPr lang="en-US" sz="4000" kern="1200" dirty="0">
                <a:solidFill>
                  <a:srgbClr val="FFFFFF"/>
                </a:solidFill>
                <a:latin typeface="+mj-lt"/>
                <a:ea typeface="+mj-ea"/>
                <a:cs typeface="+mj-cs"/>
              </a:rPr>
              <a:t>the buoyant force, F</a:t>
            </a:r>
            <a:r>
              <a:rPr lang="en-US" sz="4000" kern="1200" baseline="-25000" dirty="0">
                <a:solidFill>
                  <a:srgbClr val="FFFFFF"/>
                </a:solidFill>
                <a:latin typeface="+mj-lt"/>
                <a:ea typeface="+mj-ea"/>
                <a:cs typeface="+mj-cs"/>
              </a:rPr>
              <a:t>b</a:t>
            </a:r>
            <a:r>
              <a:rPr lang="en-US" sz="4000" kern="1200" dirty="0">
                <a:solidFill>
                  <a:srgbClr val="FFFFFF"/>
                </a:solidFill>
                <a:latin typeface="+mj-lt"/>
                <a:ea typeface="+mj-ea"/>
                <a:cs typeface="+mj-cs"/>
              </a:rPr>
              <a:t>?</a:t>
            </a:r>
          </a:p>
        </p:txBody>
      </p:sp>
      <p:pic>
        <p:nvPicPr>
          <p:cNvPr id="3074" name="Picture 2" descr="Buoyancy - Nexus Wiki">
            <a:extLst>
              <a:ext uri="{FF2B5EF4-FFF2-40B4-BE49-F238E27FC236}">
                <a16:creationId xmlns:a16="http://schemas.microsoft.com/office/drawing/2014/main" id="{E90F6F1D-A8D0-834E-AC25-0200DE0C9F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54263" y="1124043"/>
            <a:ext cx="3980897" cy="509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8" name="Freeform: Shape 13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4" descr="Hydrostatic Balance at Rs 2000/piece | Hydrostatic Equilibrium,  हाइड्रोस्टैटिक बैलेंस - Shiv Scientific Supplies, Delhi | ID: 19370340655">
            <a:extLst>
              <a:ext uri="{FF2B5EF4-FFF2-40B4-BE49-F238E27FC236}">
                <a16:creationId xmlns:a16="http://schemas.microsoft.com/office/drawing/2014/main" id="{9BBE1B8F-3BD7-2341-A57F-5E42F7CA15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02" r="2" b="2525"/>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7904DC-29FC-3F45-9E00-CE45733A62EE}"/>
              </a:ext>
            </a:extLst>
          </p:cNvPr>
          <p:cNvSpPr txBox="1"/>
          <p:nvPr/>
        </p:nvSpPr>
        <p:spPr>
          <a:xfrm>
            <a:off x="4674104" y="6410227"/>
            <a:ext cx="2843792" cy="369332"/>
          </a:xfrm>
          <a:prstGeom prst="rect">
            <a:avLst/>
          </a:prstGeom>
          <a:noFill/>
        </p:spPr>
        <p:txBody>
          <a:bodyPr wrap="none" rtlCol="0">
            <a:spAutoFit/>
          </a:bodyPr>
          <a:lstStyle/>
          <a:p>
            <a:r>
              <a:rPr lang="en-US" dirty="0"/>
              <a:t>Galileo’s hydrostatic balance</a:t>
            </a:r>
          </a:p>
        </p:txBody>
      </p:sp>
    </p:spTree>
    <p:extLst>
      <p:ext uri="{BB962C8B-B14F-4D97-AF65-F5344CB8AC3E}">
        <p14:creationId xmlns:p14="http://schemas.microsoft.com/office/powerpoint/2010/main" val="6519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indoor, device&#10;&#10;Description automatically generated">
            <a:extLst>
              <a:ext uri="{FF2B5EF4-FFF2-40B4-BE49-F238E27FC236}">
                <a16:creationId xmlns:a16="http://schemas.microsoft.com/office/drawing/2014/main" id="{C83850DE-447B-2740-9D21-44D3563305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69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C20DB6D4-FDEC-8645-A987-ADD6A601F282}"/>
              </a:ext>
            </a:extLst>
          </p:cNvPr>
          <p:cNvSpPr txBox="1"/>
          <p:nvPr/>
        </p:nvSpPr>
        <p:spPr>
          <a:xfrm rot="16200000">
            <a:off x="-1867165" y="3244333"/>
            <a:ext cx="5165901" cy="369332"/>
          </a:xfrm>
          <a:prstGeom prst="rect">
            <a:avLst/>
          </a:prstGeom>
          <a:noFill/>
        </p:spPr>
        <p:txBody>
          <a:bodyPr wrap="none" rtlCol="0">
            <a:spAutoFit/>
          </a:bodyPr>
          <a:lstStyle/>
          <a:p>
            <a:r>
              <a:rPr lang="en-US" dirty="0"/>
              <a:t>The physics classroom version of hydrostatic balance.</a:t>
            </a:r>
          </a:p>
        </p:txBody>
      </p:sp>
    </p:spTree>
    <p:extLst>
      <p:ext uri="{BB962C8B-B14F-4D97-AF65-F5344CB8AC3E}">
        <p14:creationId xmlns:p14="http://schemas.microsoft.com/office/powerpoint/2010/main" val="295123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6458668-FE63-0C4C-9FA0-376AFE40712B}"/>
              </a:ext>
            </a:extLst>
          </p:cNvPr>
          <p:cNvSpPr>
            <a:spLocks noGrp="1"/>
          </p:cNvSpPr>
          <p:nvPr>
            <p:ph type="title"/>
          </p:nvPr>
        </p:nvSpPr>
        <p:spPr>
          <a:xfrm>
            <a:off x="3043403" y="2268970"/>
            <a:ext cx="6105194" cy="2320059"/>
          </a:xfrm>
        </p:spPr>
        <p:txBody>
          <a:bodyPr vert="horz" lIns="91440" tIns="45720" rIns="91440" bIns="45720" rtlCol="0" anchor="b">
            <a:normAutofit fontScale="90000"/>
          </a:bodyPr>
          <a:lstStyle/>
          <a:p>
            <a:pPr algn="ctr"/>
            <a:r>
              <a:rPr lang="en-US" sz="4000" b="1" kern="1200" dirty="0">
                <a:solidFill>
                  <a:srgbClr val="FFFFFF"/>
                </a:solidFill>
                <a:latin typeface="+mj-lt"/>
                <a:ea typeface="+mj-ea"/>
                <a:cs typeface="+mj-cs"/>
              </a:rPr>
              <a:t>Discovery Learning</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Students develop concepts (and learn names for these new concepts) based on first-hand experiences.</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i="1" kern="1200" dirty="0">
                <a:solidFill>
                  <a:srgbClr val="FFFFFF"/>
                </a:solidFill>
                <a:latin typeface="+mj-lt"/>
                <a:ea typeface="+mj-ea"/>
                <a:cs typeface="+mj-cs"/>
              </a:rPr>
              <a:t>Students reflect on mental models, experience floating and sinking, as well as buoyant force.</a:t>
            </a: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spTree>
    <p:extLst>
      <p:ext uri="{BB962C8B-B14F-4D97-AF65-F5344CB8AC3E}">
        <p14:creationId xmlns:p14="http://schemas.microsoft.com/office/powerpoint/2010/main" val="6372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08E6CE1-C260-FF48-8677-40391548CBA5}"/>
              </a:ext>
            </a:extLst>
          </p:cNvPr>
          <p:cNvSpPr>
            <a:spLocks noGrp="1"/>
          </p:cNvSpPr>
          <p:nvPr>
            <p:ph type="title"/>
          </p:nvPr>
        </p:nvSpPr>
        <p:spPr>
          <a:xfrm>
            <a:off x="1188069" y="381935"/>
            <a:ext cx="4008583" cy="5974414"/>
          </a:xfrm>
        </p:spPr>
        <p:txBody>
          <a:bodyPr anchor="ctr">
            <a:normAutofit/>
          </a:bodyPr>
          <a:lstStyle/>
          <a:p>
            <a:r>
              <a:rPr lang="en-US" sz="6200">
                <a:solidFill>
                  <a:srgbClr val="FFFFFF"/>
                </a:solidFill>
              </a:rPr>
              <a:t>Factors that might influence buoyancy…</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4EEF3046-101A-994C-8D91-D4FA70D5E596}"/>
              </a:ext>
            </a:extLst>
          </p:cNvPr>
          <p:cNvSpPr>
            <a:spLocks noGrp="1"/>
          </p:cNvSpPr>
          <p:nvPr>
            <p:ph idx="1"/>
          </p:nvPr>
        </p:nvSpPr>
        <p:spPr>
          <a:xfrm>
            <a:off x="6297233" y="518400"/>
            <a:ext cx="4771607" cy="5837949"/>
          </a:xfrm>
        </p:spPr>
        <p:txBody>
          <a:bodyPr anchor="ctr">
            <a:normAutofit/>
          </a:bodyPr>
          <a:lstStyle/>
          <a:p>
            <a:r>
              <a:rPr lang="en-US" dirty="0">
                <a:solidFill>
                  <a:schemeClr val="tx1">
                    <a:alpha val="80000"/>
                  </a:schemeClr>
                </a:solidFill>
              </a:rPr>
              <a:t>Listing of things:</a:t>
            </a:r>
          </a:p>
          <a:p>
            <a:pPr lvl="1"/>
            <a:r>
              <a:rPr lang="en-US" sz="2800" dirty="0">
                <a:solidFill>
                  <a:schemeClr val="tx1">
                    <a:alpha val="80000"/>
                  </a:schemeClr>
                </a:solidFill>
              </a:rPr>
              <a:t>Density of immersed object</a:t>
            </a:r>
          </a:p>
          <a:p>
            <a:pPr lvl="1"/>
            <a:r>
              <a:rPr lang="en-US" sz="2800" dirty="0">
                <a:solidFill>
                  <a:schemeClr val="tx1">
                    <a:alpha val="80000"/>
                  </a:schemeClr>
                </a:solidFill>
              </a:rPr>
              <a:t>Density of fluid </a:t>
            </a:r>
          </a:p>
          <a:p>
            <a:pPr lvl="1"/>
            <a:r>
              <a:rPr lang="en-US" sz="2800" dirty="0">
                <a:solidFill>
                  <a:schemeClr val="tx1">
                    <a:alpha val="80000"/>
                  </a:schemeClr>
                </a:solidFill>
              </a:rPr>
              <a:t>Volume</a:t>
            </a:r>
          </a:p>
          <a:p>
            <a:pPr lvl="1"/>
            <a:r>
              <a:rPr lang="en-US" sz="2800" dirty="0">
                <a:solidFill>
                  <a:schemeClr val="tx1">
                    <a:alpha val="80000"/>
                  </a:schemeClr>
                </a:solidFill>
              </a:rPr>
              <a:t>Shape</a:t>
            </a:r>
          </a:p>
          <a:p>
            <a:pPr lvl="1"/>
            <a:r>
              <a:rPr lang="en-US" sz="2800" dirty="0">
                <a:solidFill>
                  <a:schemeClr val="tx1">
                    <a:alpha val="80000"/>
                  </a:schemeClr>
                </a:solidFill>
              </a:rPr>
              <a:t>Depth</a:t>
            </a:r>
          </a:p>
          <a:p>
            <a:pPr lvl="1"/>
            <a:r>
              <a:rPr lang="en-US" sz="2800" dirty="0">
                <a:solidFill>
                  <a:schemeClr val="tx1">
                    <a:alpha val="80000"/>
                  </a:schemeClr>
                </a:solidFill>
              </a:rPr>
              <a:t>Orientation</a:t>
            </a:r>
          </a:p>
          <a:p>
            <a:pPr lvl="1"/>
            <a:r>
              <a:rPr lang="en-US" sz="2800" dirty="0">
                <a:solidFill>
                  <a:schemeClr val="tx1">
                    <a:alpha val="80000"/>
                  </a:schemeClr>
                </a:solidFill>
              </a:rPr>
              <a:t>Other?</a:t>
            </a:r>
          </a:p>
          <a:p>
            <a:r>
              <a:rPr lang="en-US" dirty="0">
                <a:solidFill>
                  <a:schemeClr val="tx1">
                    <a:alpha val="80000"/>
                  </a:schemeClr>
                </a:solidFill>
              </a:rPr>
              <a:t>How can we test these to see which, if any influence, buoyancy?</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84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23978-BCA5-2C4A-8D2A-A4DB2754796A}"/>
              </a:ext>
            </a:extLst>
          </p:cNvPr>
          <p:cNvSpPr>
            <a:spLocks noGrp="1"/>
          </p:cNvSpPr>
          <p:nvPr>
            <p:ph type="title"/>
          </p:nvPr>
        </p:nvSpPr>
        <p:spPr>
          <a:xfrm>
            <a:off x="635000" y="640823"/>
            <a:ext cx="3418659" cy="5583148"/>
          </a:xfrm>
        </p:spPr>
        <p:txBody>
          <a:bodyPr anchor="ctr">
            <a:normAutofit/>
          </a:bodyPr>
          <a:lstStyle/>
          <a:p>
            <a:r>
              <a:rPr lang="en-US" sz="4800" dirty="0"/>
              <a:t>Conducting a controlled scientific experiment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A88BC0C-7E2B-4EB3-B697-B988D4CBCF8B}"/>
              </a:ext>
            </a:extLst>
          </p:cNvPr>
          <p:cNvGraphicFramePr>
            <a:graphicFrameLocks noGrp="1"/>
          </p:cNvGraphicFramePr>
          <p:nvPr>
            <p:ph idx="1"/>
            <p:extLst>
              <p:ext uri="{D42A27DB-BD31-4B8C-83A1-F6EECF244321}">
                <p14:modId xmlns:p14="http://schemas.microsoft.com/office/powerpoint/2010/main" val="173192709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357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FF5E-BEC7-324D-8EDC-88F316128DD0}"/>
              </a:ext>
            </a:extLst>
          </p:cNvPr>
          <p:cNvSpPr>
            <a:spLocks noGrp="1"/>
          </p:cNvSpPr>
          <p:nvPr>
            <p:ph type="title"/>
          </p:nvPr>
        </p:nvSpPr>
        <p:spPr/>
        <p:txBody>
          <a:bodyPr/>
          <a:lstStyle/>
          <a:p>
            <a:r>
              <a:rPr lang="en-US" dirty="0"/>
              <a:t>Data Collection and Analysis (example data)</a:t>
            </a:r>
            <a:br>
              <a:rPr lang="en-US" dirty="0"/>
            </a:br>
            <a:r>
              <a:rPr lang="en-US" sz="1800" dirty="0"/>
              <a:t>Which factors affect buoyancy?</a:t>
            </a:r>
          </a:p>
        </p:txBody>
      </p:sp>
      <p:graphicFrame>
        <p:nvGraphicFramePr>
          <p:cNvPr id="13" name="Table 13">
            <a:extLst>
              <a:ext uri="{FF2B5EF4-FFF2-40B4-BE49-F238E27FC236}">
                <a16:creationId xmlns:a16="http://schemas.microsoft.com/office/drawing/2014/main" id="{0FC3AE3D-033A-3944-8294-A414CA8F8D1F}"/>
              </a:ext>
            </a:extLst>
          </p:cNvPr>
          <p:cNvGraphicFramePr>
            <a:graphicFrameLocks noGrp="1"/>
          </p:cNvGraphicFramePr>
          <p:nvPr>
            <p:ph idx="1"/>
            <p:extLst>
              <p:ext uri="{D42A27DB-BD31-4B8C-83A1-F6EECF244321}">
                <p14:modId xmlns:p14="http://schemas.microsoft.com/office/powerpoint/2010/main" val="713819785"/>
              </p:ext>
            </p:extLst>
          </p:nvPr>
        </p:nvGraphicFramePr>
        <p:xfrm>
          <a:off x="838200" y="1825625"/>
          <a:ext cx="10515600" cy="407924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1759242482"/>
                    </a:ext>
                  </a:extLst>
                </a:gridCol>
                <a:gridCol w="1752600">
                  <a:extLst>
                    <a:ext uri="{9D8B030D-6E8A-4147-A177-3AD203B41FA5}">
                      <a16:colId xmlns:a16="http://schemas.microsoft.com/office/drawing/2014/main" val="1469016099"/>
                    </a:ext>
                  </a:extLst>
                </a:gridCol>
                <a:gridCol w="1752600">
                  <a:extLst>
                    <a:ext uri="{9D8B030D-6E8A-4147-A177-3AD203B41FA5}">
                      <a16:colId xmlns:a16="http://schemas.microsoft.com/office/drawing/2014/main" val="2228146776"/>
                    </a:ext>
                  </a:extLst>
                </a:gridCol>
                <a:gridCol w="1752600">
                  <a:extLst>
                    <a:ext uri="{9D8B030D-6E8A-4147-A177-3AD203B41FA5}">
                      <a16:colId xmlns:a16="http://schemas.microsoft.com/office/drawing/2014/main" val="902560578"/>
                    </a:ext>
                  </a:extLst>
                </a:gridCol>
                <a:gridCol w="1752600">
                  <a:extLst>
                    <a:ext uri="{9D8B030D-6E8A-4147-A177-3AD203B41FA5}">
                      <a16:colId xmlns:a16="http://schemas.microsoft.com/office/drawing/2014/main" val="3643595616"/>
                    </a:ext>
                  </a:extLst>
                </a:gridCol>
                <a:gridCol w="1752600">
                  <a:extLst>
                    <a:ext uri="{9D8B030D-6E8A-4147-A177-3AD203B41FA5}">
                      <a16:colId xmlns:a16="http://schemas.microsoft.com/office/drawing/2014/main" val="2841137068"/>
                    </a:ext>
                  </a:extLst>
                </a:gridCol>
              </a:tblGrid>
              <a:tr h="370840">
                <a:tc>
                  <a:txBody>
                    <a:bodyPr/>
                    <a:lstStyle/>
                    <a:p>
                      <a:pPr algn="ctr"/>
                      <a:r>
                        <a:rPr lang="en-US" dirty="0"/>
                        <a:t>Factor</a:t>
                      </a:r>
                    </a:p>
                  </a:txBody>
                  <a:tcPr/>
                </a:tc>
                <a:tc>
                  <a:txBody>
                    <a:bodyPr/>
                    <a:lstStyle/>
                    <a:p>
                      <a:pPr algn="ctr"/>
                      <a:r>
                        <a:rPr lang="en-US" dirty="0"/>
                        <a:t>Object/Fluid</a:t>
                      </a:r>
                    </a:p>
                  </a:txBody>
                  <a:tcPr/>
                </a:tc>
                <a:tc>
                  <a:txBody>
                    <a:bodyPr/>
                    <a:lstStyle/>
                    <a:p>
                      <a:pPr algn="ctr"/>
                      <a:r>
                        <a:rPr lang="en-US" dirty="0" err="1"/>
                        <a:t>W</a:t>
                      </a:r>
                      <a:r>
                        <a:rPr lang="en-US" baseline="-25000" dirty="0" err="1"/>
                        <a:t>air</a:t>
                      </a:r>
                      <a:endParaRPr lang="en-US" baseline="-25000" dirty="0"/>
                    </a:p>
                  </a:txBody>
                  <a:tcPr/>
                </a:tc>
                <a:tc>
                  <a:txBody>
                    <a:bodyPr/>
                    <a:lstStyle/>
                    <a:p>
                      <a:pPr algn="ctr"/>
                      <a:r>
                        <a:rPr lang="en-US" dirty="0" err="1"/>
                        <a:t>W</a:t>
                      </a:r>
                      <a:r>
                        <a:rPr lang="en-US" baseline="-25000" dirty="0" err="1"/>
                        <a:t>water</a:t>
                      </a:r>
                      <a:endParaRPr lang="en-US" baseline="-25000" dirty="0"/>
                    </a:p>
                  </a:txBody>
                  <a:tcPr/>
                </a:tc>
                <a:tc>
                  <a:txBody>
                    <a:bodyPr/>
                    <a:lstStyle/>
                    <a:p>
                      <a:pPr algn="ctr"/>
                      <a:r>
                        <a:rPr lang="en-US" dirty="0"/>
                        <a:t>F</a:t>
                      </a:r>
                      <a:r>
                        <a:rPr lang="en-US" baseline="-25000" dirty="0"/>
                        <a:t>b</a:t>
                      </a:r>
                    </a:p>
                  </a:txBody>
                  <a:tcPr/>
                </a:tc>
                <a:tc>
                  <a:txBody>
                    <a:bodyPr/>
                    <a:lstStyle/>
                    <a:p>
                      <a:pPr algn="ctr"/>
                      <a:r>
                        <a:rPr lang="en-US" dirty="0"/>
                        <a:t>Conclusion</a:t>
                      </a:r>
                    </a:p>
                  </a:txBody>
                  <a:tcPr/>
                </a:tc>
                <a:extLst>
                  <a:ext uri="{0D108BD9-81ED-4DB2-BD59-A6C34878D82A}">
                    <a16:rowId xmlns:a16="http://schemas.microsoft.com/office/drawing/2014/main" val="1909368666"/>
                  </a:ext>
                </a:extLst>
              </a:tr>
              <a:tr h="370840">
                <a:tc>
                  <a:txBody>
                    <a:bodyPr/>
                    <a:lstStyle/>
                    <a:p>
                      <a:pPr algn="ctr"/>
                      <a:r>
                        <a:rPr lang="en-US" dirty="0"/>
                        <a:t>Object depth</a:t>
                      </a:r>
                    </a:p>
                  </a:txBody>
                  <a:tcPr/>
                </a:tc>
                <a:tc>
                  <a:txBody>
                    <a:bodyPr/>
                    <a:lstStyle/>
                    <a:p>
                      <a:pPr algn="ctr"/>
                      <a:r>
                        <a:rPr lang="en-US" dirty="0"/>
                        <a:t>Ingot 1</a:t>
                      </a:r>
                    </a:p>
                  </a:txBody>
                  <a:tcPr/>
                </a:tc>
                <a:tc>
                  <a:txBody>
                    <a:bodyPr/>
                    <a:lstStyle/>
                    <a:p>
                      <a:pPr algn="ctr"/>
                      <a:r>
                        <a:rPr lang="en-US" dirty="0"/>
                        <a:t>100 </a:t>
                      </a:r>
                      <a:r>
                        <a:rPr lang="en-US" dirty="0" err="1"/>
                        <a:t>gmf</a:t>
                      </a:r>
                      <a:endParaRPr lang="en-US" dirty="0"/>
                    </a:p>
                  </a:txBody>
                  <a:tcPr/>
                </a:tc>
                <a:tc>
                  <a:txBody>
                    <a:bodyPr/>
                    <a:lstStyle/>
                    <a:p>
                      <a:pPr algn="ctr"/>
                      <a:r>
                        <a:rPr lang="en-US" dirty="0"/>
                        <a:t>80 </a:t>
                      </a:r>
                      <a:r>
                        <a:rPr lang="en-US" dirty="0" err="1"/>
                        <a:t>gmf</a:t>
                      </a:r>
                      <a:endParaRPr lang="en-US" dirty="0"/>
                    </a:p>
                  </a:txBody>
                  <a:tcPr/>
                </a:tc>
                <a:tc>
                  <a:txBody>
                    <a:bodyPr/>
                    <a:lstStyle/>
                    <a:p>
                      <a:pPr algn="ctr"/>
                      <a:r>
                        <a:rPr lang="en-US" dirty="0"/>
                        <a:t>20 </a:t>
                      </a:r>
                      <a:r>
                        <a:rPr lang="en-US" dirty="0" err="1"/>
                        <a:t>gmf</a:t>
                      </a:r>
                      <a:endParaRPr lang="en-US" dirty="0"/>
                    </a:p>
                  </a:txBody>
                  <a:tcPr/>
                </a:tc>
                <a:tc>
                  <a:txBody>
                    <a:bodyPr/>
                    <a:lstStyle/>
                    <a:p>
                      <a:pPr algn="ctr"/>
                      <a:r>
                        <a:rPr lang="en-US" dirty="0"/>
                        <a:t>Does not affect</a:t>
                      </a:r>
                    </a:p>
                  </a:txBody>
                  <a:tcPr/>
                </a:tc>
                <a:extLst>
                  <a:ext uri="{0D108BD9-81ED-4DB2-BD59-A6C34878D82A}">
                    <a16:rowId xmlns:a16="http://schemas.microsoft.com/office/drawing/2014/main" val="2731794607"/>
                  </a:ext>
                </a:extLst>
              </a:tr>
              <a:tr h="370840">
                <a:tc>
                  <a:txBody>
                    <a:bodyPr/>
                    <a:lstStyle/>
                    <a:p>
                      <a:pPr algn="ctr"/>
                      <a:endParaRPr lang="en-US" dirty="0"/>
                    </a:p>
                  </a:txBody>
                  <a:tcPr/>
                </a:tc>
                <a:tc>
                  <a:txBody>
                    <a:bodyPr/>
                    <a:lstStyle/>
                    <a:p>
                      <a:pPr algn="ctr"/>
                      <a:r>
                        <a:rPr lang="en-US" dirty="0"/>
                        <a:t>Ingot 1</a:t>
                      </a:r>
                    </a:p>
                  </a:txBody>
                  <a:tcPr/>
                </a:tc>
                <a:tc>
                  <a:txBody>
                    <a:bodyPr/>
                    <a:lstStyle/>
                    <a:p>
                      <a:pPr algn="ctr"/>
                      <a:r>
                        <a:rPr lang="en-US" dirty="0"/>
                        <a:t>100 </a:t>
                      </a:r>
                      <a:r>
                        <a:rPr lang="en-US" dirty="0" err="1"/>
                        <a:t>gmf</a:t>
                      </a:r>
                      <a:endParaRPr lang="en-US" dirty="0"/>
                    </a:p>
                  </a:txBody>
                  <a:tcPr/>
                </a:tc>
                <a:tc>
                  <a:txBody>
                    <a:bodyPr/>
                    <a:lstStyle/>
                    <a:p>
                      <a:pPr algn="ctr"/>
                      <a:r>
                        <a:rPr lang="en-US" dirty="0"/>
                        <a:t>80 </a:t>
                      </a:r>
                      <a:r>
                        <a:rPr lang="en-US" dirty="0" err="1"/>
                        <a:t>gmf</a:t>
                      </a:r>
                      <a:endParaRPr lang="en-US" dirty="0"/>
                    </a:p>
                  </a:txBody>
                  <a:tcPr/>
                </a:tc>
                <a:tc>
                  <a:txBody>
                    <a:bodyPr/>
                    <a:lstStyle/>
                    <a:p>
                      <a:pPr algn="ctr"/>
                      <a:r>
                        <a:rPr lang="en-US" dirty="0"/>
                        <a:t>20 </a:t>
                      </a:r>
                      <a:r>
                        <a:rPr lang="en-US" dirty="0" err="1"/>
                        <a:t>gmf</a:t>
                      </a:r>
                      <a:endParaRPr lang="en-US" dirty="0"/>
                    </a:p>
                  </a:txBody>
                  <a:tcPr/>
                </a:tc>
                <a:tc>
                  <a:txBody>
                    <a:bodyPr/>
                    <a:lstStyle/>
                    <a:p>
                      <a:pPr algn="ctr"/>
                      <a:endParaRPr lang="en-US" dirty="0"/>
                    </a:p>
                  </a:txBody>
                  <a:tcPr/>
                </a:tc>
                <a:extLst>
                  <a:ext uri="{0D108BD9-81ED-4DB2-BD59-A6C34878D82A}">
                    <a16:rowId xmlns:a16="http://schemas.microsoft.com/office/drawing/2014/main" val="39854031"/>
                  </a:ext>
                </a:extLst>
              </a:tr>
              <a:tr h="370840">
                <a:tc>
                  <a:txBody>
                    <a:bodyPr/>
                    <a:lstStyle/>
                    <a:p>
                      <a:pPr algn="ctr"/>
                      <a:r>
                        <a:rPr lang="en-US" dirty="0"/>
                        <a:t>Obj. orientation</a:t>
                      </a:r>
                    </a:p>
                  </a:txBody>
                  <a:tcPr/>
                </a:tc>
                <a:tc>
                  <a:txBody>
                    <a:bodyPr/>
                    <a:lstStyle/>
                    <a:p>
                      <a:pPr algn="ctr"/>
                      <a:r>
                        <a:rPr lang="en-US" dirty="0"/>
                        <a:t>Block horizontal</a:t>
                      </a:r>
                    </a:p>
                  </a:txBody>
                  <a:tcPr/>
                </a:tc>
                <a:tc>
                  <a:txBody>
                    <a:bodyPr/>
                    <a:lstStyle/>
                    <a:p>
                      <a:pPr algn="ctr"/>
                      <a:r>
                        <a:rPr lang="en-US" dirty="0"/>
                        <a:t>150 </a:t>
                      </a:r>
                      <a:r>
                        <a:rPr lang="en-US" dirty="0" err="1"/>
                        <a:t>gmf</a:t>
                      </a:r>
                      <a:endParaRPr lang="en-US" dirty="0"/>
                    </a:p>
                  </a:txBody>
                  <a:tcPr/>
                </a:tc>
                <a:tc>
                  <a:txBody>
                    <a:bodyPr/>
                    <a:lstStyle/>
                    <a:p>
                      <a:pPr algn="ctr"/>
                      <a:r>
                        <a:rPr lang="en-US" dirty="0"/>
                        <a:t>110 </a:t>
                      </a:r>
                      <a:r>
                        <a:rPr lang="en-US" dirty="0" err="1"/>
                        <a:t>gmf</a:t>
                      </a:r>
                      <a:endParaRPr lang="en-US" dirty="0"/>
                    </a:p>
                  </a:txBody>
                  <a:tcPr/>
                </a:tc>
                <a:tc>
                  <a:txBody>
                    <a:bodyPr/>
                    <a:lstStyle/>
                    <a:p>
                      <a:pPr algn="ctr"/>
                      <a:r>
                        <a:rPr lang="en-US" dirty="0"/>
                        <a:t>40 </a:t>
                      </a:r>
                      <a:r>
                        <a:rPr lang="en-US" dirty="0" err="1"/>
                        <a:t>gmf</a:t>
                      </a:r>
                      <a:endParaRPr lang="en-US" dirty="0"/>
                    </a:p>
                  </a:txBody>
                  <a:tcPr/>
                </a:tc>
                <a:tc>
                  <a:txBody>
                    <a:bodyPr/>
                    <a:lstStyle/>
                    <a:p>
                      <a:pPr algn="ctr"/>
                      <a:r>
                        <a:rPr lang="en-US" dirty="0"/>
                        <a:t>Does not affect</a:t>
                      </a:r>
                    </a:p>
                  </a:txBody>
                  <a:tcPr/>
                </a:tc>
                <a:extLst>
                  <a:ext uri="{0D108BD9-81ED-4DB2-BD59-A6C34878D82A}">
                    <a16:rowId xmlns:a16="http://schemas.microsoft.com/office/drawing/2014/main" val="1118360825"/>
                  </a:ext>
                </a:extLst>
              </a:tr>
              <a:tr h="370840">
                <a:tc>
                  <a:txBody>
                    <a:bodyPr/>
                    <a:lstStyle/>
                    <a:p>
                      <a:pPr algn="ctr"/>
                      <a:endParaRPr lang="en-US" dirty="0"/>
                    </a:p>
                  </a:txBody>
                  <a:tcPr/>
                </a:tc>
                <a:tc>
                  <a:txBody>
                    <a:bodyPr/>
                    <a:lstStyle/>
                    <a:p>
                      <a:pPr algn="ctr"/>
                      <a:r>
                        <a:rPr lang="en-US" dirty="0"/>
                        <a:t>Block vertical</a:t>
                      </a:r>
                    </a:p>
                  </a:txBody>
                  <a:tcPr/>
                </a:tc>
                <a:tc>
                  <a:txBody>
                    <a:bodyPr/>
                    <a:lstStyle/>
                    <a:p>
                      <a:pPr algn="ctr"/>
                      <a:r>
                        <a:rPr lang="en-US" dirty="0"/>
                        <a:t>150 </a:t>
                      </a:r>
                      <a:r>
                        <a:rPr lang="en-US" dirty="0" err="1"/>
                        <a:t>gmf</a:t>
                      </a:r>
                      <a:endParaRPr lang="en-US" dirty="0"/>
                    </a:p>
                  </a:txBody>
                  <a:tcPr/>
                </a:tc>
                <a:tc>
                  <a:txBody>
                    <a:bodyPr/>
                    <a:lstStyle/>
                    <a:p>
                      <a:pPr algn="ctr"/>
                      <a:r>
                        <a:rPr lang="en-US" dirty="0"/>
                        <a:t>110 </a:t>
                      </a:r>
                      <a:r>
                        <a:rPr lang="en-US" dirty="0" err="1"/>
                        <a:t>gmf</a:t>
                      </a:r>
                      <a:endParaRPr lang="en-US" dirty="0"/>
                    </a:p>
                  </a:txBody>
                  <a:tcPr/>
                </a:tc>
                <a:tc>
                  <a:txBody>
                    <a:bodyPr/>
                    <a:lstStyle/>
                    <a:p>
                      <a:pPr algn="ctr"/>
                      <a:r>
                        <a:rPr lang="en-US" dirty="0"/>
                        <a:t>40 </a:t>
                      </a:r>
                      <a:r>
                        <a:rPr lang="en-US" dirty="0" err="1"/>
                        <a:t>gmf</a:t>
                      </a:r>
                      <a:endParaRPr lang="en-US" dirty="0"/>
                    </a:p>
                  </a:txBody>
                  <a:tcPr/>
                </a:tc>
                <a:tc>
                  <a:txBody>
                    <a:bodyPr/>
                    <a:lstStyle/>
                    <a:p>
                      <a:pPr algn="ctr"/>
                      <a:endParaRPr lang="en-US" dirty="0"/>
                    </a:p>
                  </a:txBody>
                  <a:tcPr/>
                </a:tc>
                <a:extLst>
                  <a:ext uri="{0D108BD9-81ED-4DB2-BD59-A6C34878D82A}">
                    <a16:rowId xmlns:a16="http://schemas.microsoft.com/office/drawing/2014/main" val="856249212"/>
                  </a:ext>
                </a:extLst>
              </a:tr>
              <a:tr h="370840">
                <a:tc>
                  <a:txBody>
                    <a:bodyPr/>
                    <a:lstStyle/>
                    <a:p>
                      <a:pPr algn="ctr"/>
                      <a:r>
                        <a:rPr lang="en-US" dirty="0"/>
                        <a:t>Object density</a:t>
                      </a:r>
                    </a:p>
                  </a:txBody>
                  <a:tcPr/>
                </a:tc>
                <a:tc>
                  <a:txBody>
                    <a:bodyPr/>
                    <a:lstStyle/>
                    <a:p>
                      <a:pPr algn="ctr"/>
                      <a:r>
                        <a:rPr lang="en-US" dirty="0"/>
                        <a:t>Ingot 1</a:t>
                      </a:r>
                    </a:p>
                  </a:txBody>
                  <a:tcPr/>
                </a:tc>
                <a:tc>
                  <a:txBody>
                    <a:bodyPr/>
                    <a:lstStyle/>
                    <a:p>
                      <a:pPr algn="ctr"/>
                      <a:r>
                        <a:rPr lang="en-US" dirty="0"/>
                        <a:t>130 </a:t>
                      </a:r>
                      <a:r>
                        <a:rPr lang="en-US" dirty="0" err="1"/>
                        <a:t>gmf</a:t>
                      </a:r>
                      <a:endParaRPr lang="en-US" dirty="0"/>
                    </a:p>
                  </a:txBody>
                  <a:tcPr/>
                </a:tc>
                <a:tc>
                  <a:txBody>
                    <a:bodyPr/>
                    <a:lstStyle/>
                    <a:p>
                      <a:pPr algn="ctr"/>
                      <a:r>
                        <a:rPr lang="en-US" dirty="0"/>
                        <a:t>105 </a:t>
                      </a:r>
                      <a:r>
                        <a:rPr lang="en-US" dirty="0" err="1"/>
                        <a:t>gmf</a:t>
                      </a:r>
                      <a:endParaRPr lang="en-US" dirty="0"/>
                    </a:p>
                  </a:txBody>
                  <a:tcPr/>
                </a:tc>
                <a:tc>
                  <a:txBody>
                    <a:bodyPr/>
                    <a:lstStyle/>
                    <a:p>
                      <a:pPr algn="ctr"/>
                      <a:r>
                        <a:rPr lang="en-US" dirty="0"/>
                        <a:t>25 </a:t>
                      </a:r>
                      <a:r>
                        <a:rPr lang="en-US" dirty="0" err="1"/>
                        <a:t>gmf</a:t>
                      </a:r>
                      <a:endParaRPr lang="en-US" dirty="0"/>
                    </a:p>
                  </a:txBody>
                  <a:tcPr/>
                </a:tc>
                <a:tc>
                  <a:txBody>
                    <a:bodyPr/>
                    <a:lstStyle/>
                    <a:p>
                      <a:pPr algn="ctr"/>
                      <a:r>
                        <a:rPr lang="en-US" dirty="0"/>
                        <a:t>Does not affect</a:t>
                      </a:r>
                    </a:p>
                  </a:txBody>
                  <a:tcPr/>
                </a:tc>
                <a:extLst>
                  <a:ext uri="{0D108BD9-81ED-4DB2-BD59-A6C34878D82A}">
                    <a16:rowId xmlns:a16="http://schemas.microsoft.com/office/drawing/2014/main" val="2892875976"/>
                  </a:ext>
                </a:extLst>
              </a:tr>
              <a:tr h="370840">
                <a:tc>
                  <a:txBody>
                    <a:bodyPr/>
                    <a:lstStyle/>
                    <a:p>
                      <a:pPr algn="ctr"/>
                      <a:endParaRPr lang="en-US" dirty="0"/>
                    </a:p>
                  </a:txBody>
                  <a:tcPr/>
                </a:tc>
                <a:tc>
                  <a:txBody>
                    <a:bodyPr/>
                    <a:lstStyle/>
                    <a:p>
                      <a:pPr algn="ctr"/>
                      <a:r>
                        <a:rPr lang="en-US" dirty="0"/>
                        <a:t>Ingot 2</a:t>
                      </a:r>
                    </a:p>
                  </a:txBody>
                  <a:tcPr/>
                </a:tc>
                <a:tc>
                  <a:txBody>
                    <a:bodyPr/>
                    <a:lstStyle/>
                    <a:p>
                      <a:pPr algn="ctr"/>
                      <a:r>
                        <a:rPr lang="en-US" dirty="0"/>
                        <a:t>110 </a:t>
                      </a:r>
                      <a:r>
                        <a:rPr lang="en-US" dirty="0" err="1"/>
                        <a:t>gmf</a:t>
                      </a:r>
                      <a:endParaRPr lang="en-US" dirty="0"/>
                    </a:p>
                  </a:txBody>
                  <a:tcPr/>
                </a:tc>
                <a:tc>
                  <a:txBody>
                    <a:bodyPr/>
                    <a:lstStyle/>
                    <a:p>
                      <a:pPr algn="ctr"/>
                      <a:r>
                        <a:rPr lang="en-US" dirty="0"/>
                        <a:t>85 </a:t>
                      </a:r>
                      <a:r>
                        <a:rPr lang="en-US" dirty="0" err="1"/>
                        <a:t>gmf</a:t>
                      </a:r>
                      <a:endParaRPr lang="en-US" dirty="0"/>
                    </a:p>
                  </a:txBody>
                  <a:tcPr/>
                </a:tc>
                <a:tc>
                  <a:txBody>
                    <a:bodyPr/>
                    <a:lstStyle/>
                    <a:p>
                      <a:pPr algn="ctr"/>
                      <a:r>
                        <a:rPr lang="en-US" dirty="0"/>
                        <a:t>25 </a:t>
                      </a:r>
                      <a:r>
                        <a:rPr lang="en-US" dirty="0" err="1"/>
                        <a:t>gmf</a:t>
                      </a:r>
                      <a:endParaRPr lang="en-US" dirty="0"/>
                    </a:p>
                  </a:txBody>
                  <a:tcPr/>
                </a:tc>
                <a:tc>
                  <a:txBody>
                    <a:bodyPr/>
                    <a:lstStyle/>
                    <a:p>
                      <a:pPr algn="ctr"/>
                      <a:endParaRPr lang="en-US" dirty="0"/>
                    </a:p>
                  </a:txBody>
                  <a:tcPr/>
                </a:tc>
                <a:extLst>
                  <a:ext uri="{0D108BD9-81ED-4DB2-BD59-A6C34878D82A}">
                    <a16:rowId xmlns:a16="http://schemas.microsoft.com/office/drawing/2014/main" val="3715888937"/>
                  </a:ext>
                </a:extLst>
              </a:tr>
              <a:tr h="370840">
                <a:tc>
                  <a:txBody>
                    <a:bodyPr/>
                    <a:lstStyle/>
                    <a:p>
                      <a:pPr algn="ctr"/>
                      <a:r>
                        <a:rPr lang="en-US" dirty="0"/>
                        <a:t>Object volume</a:t>
                      </a:r>
                    </a:p>
                  </a:txBody>
                  <a:tcPr/>
                </a:tc>
                <a:tc>
                  <a:txBody>
                    <a:bodyPr/>
                    <a:lstStyle/>
                    <a:p>
                      <a:pPr algn="ctr"/>
                      <a:r>
                        <a:rPr lang="en-US" dirty="0"/>
                        <a:t>100-g weight</a:t>
                      </a:r>
                    </a:p>
                  </a:txBody>
                  <a:tcPr/>
                </a:tc>
                <a:tc>
                  <a:txBody>
                    <a:bodyPr/>
                    <a:lstStyle/>
                    <a:p>
                      <a:pPr algn="ctr"/>
                      <a:r>
                        <a:rPr lang="en-US" dirty="0"/>
                        <a:t>100 </a:t>
                      </a:r>
                      <a:r>
                        <a:rPr lang="en-US" dirty="0" err="1"/>
                        <a:t>gmf</a:t>
                      </a:r>
                      <a:endParaRPr lang="en-US" dirty="0"/>
                    </a:p>
                  </a:txBody>
                  <a:tcPr/>
                </a:tc>
                <a:tc>
                  <a:txBody>
                    <a:bodyPr/>
                    <a:lstStyle/>
                    <a:p>
                      <a:pPr algn="ctr"/>
                      <a:r>
                        <a:rPr lang="en-US" dirty="0"/>
                        <a:t>85 </a:t>
                      </a:r>
                      <a:r>
                        <a:rPr lang="en-US" dirty="0" err="1"/>
                        <a:t>gmf</a:t>
                      </a:r>
                      <a:endParaRPr lang="en-US" dirty="0"/>
                    </a:p>
                  </a:txBody>
                  <a:tcPr/>
                </a:tc>
                <a:tc>
                  <a:txBody>
                    <a:bodyPr/>
                    <a:lstStyle/>
                    <a:p>
                      <a:pPr algn="ctr"/>
                      <a:r>
                        <a:rPr lang="en-US" dirty="0"/>
                        <a:t>15 </a:t>
                      </a:r>
                      <a:r>
                        <a:rPr lang="en-US" dirty="0" err="1"/>
                        <a:t>gmf</a:t>
                      </a:r>
                      <a:endParaRPr lang="en-US" dirty="0"/>
                    </a:p>
                  </a:txBody>
                  <a:tcPr/>
                </a:tc>
                <a:tc>
                  <a:txBody>
                    <a:bodyPr/>
                    <a:lstStyle/>
                    <a:p>
                      <a:pPr algn="ctr"/>
                      <a:r>
                        <a:rPr lang="en-US" i="1" dirty="0"/>
                        <a:t>Does</a:t>
                      </a:r>
                      <a:r>
                        <a:rPr lang="en-US" dirty="0"/>
                        <a:t> affect F</a:t>
                      </a:r>
                      <a:r>
                        <a:rPr lang="en-US" baseline="-25000" dirty="0"/>
                        <a:t>b</a:t>
                      </a:r>
                    </a:p>
                  </a:txBody>
                  <a:tcPr/>
                </a:tc>
                <a:extLst>
                  <a:ext uri="{0D108BD9-81ED-4DB2-BD59-A6C34878D82A}">
                    <a16:rowId xmlns:a16="http://schemas.microsoft.com/office/drawing/2014/main" val="495282853"/>
                  </a:ext>
                </a:extLst>
              </a:tr>
              <a:tr h="370840">
                <a:tc>
                  <a:txBody>
                    <a:bodyPr/>
                    <a:lstStyle/>
                    <a:p>
                      <a:pPr algn="ctr"/>
                      <a:endParaRPr lang="en-US" dirty="0"/>
                    </a:p>
                  </a:txBody>
                  <a:tcPr/>
                </a:tc>
                <a:tc>
                  <a:txBody>
                    <a:bodyPr/>
                    <a:lstStyle/>
                    <a:p>
                      <a:pPr algn="ctr"/>
                      <a:r>
                        <a:rPr lang="en-US" dirty="0"/>
                        <a:t>Plexiglas tube</a:t>
                      </a:r>
                    </a:p>
                  </a:txBody>
                  <a:tcPr/>
                </a:tc>
                <a:tc>
                  <a:txBody>
                    <a:bodyPr/>
                    <a:lstStyle/>
                    <a:p>
                      <a:pPr algn="ctr"/>
                      <a:r>
                        <a:rPr lang="en-US" dirty="0"/>
                        <a:t>100 </a:t>
                      </a:r>
                      <a:r>
                        <a:rPr lang="en-US" dirty="0" err="1"/>
                        <a:t>gmf</a:t>
                      </a:r>
                      <a:endParaRPr lang="en-US" dirty="0"/>
                    </a:p>
                  </a:txBody>
                  <a:tcPr/>
                </a:tc>
                <a:tc>
                  <a:txBody>
                    <a:bodyPr/>
                    <a:lstStyle/>
                    <a:p>
                      <a:pPr algn="ctr"/>
                      <a:r>
                        <a:rPr lang="en-US" dirty="0"/>
                        <a:t>65 </a:t>
                      </a:r>
                      <a:r>
                        <a:rPr lang="en-US" dirty="0" err="1"/>
                        <a:t>gmf</a:t>
                      </a:r>
                      <a:endParaRPr lang="en-US" dirty="0"/>
                    </a:p>
                  </a:txBody>
                  <a:tcPr/>
                </a:tc>
                <a:tc>
                  <a:txBody>
                    <a:bodyPr/>
                    <a:lstStyle/>
                    <a:p>
                      <a:pPr algn="ctr"/>
                      <a:r>
                        <a:rPr lang="en-US" dirty="0"/>
                        <a:t>35 </a:t>
                      </a:r>
                      <a:r>
                        <a:rPr lang="en-US" dirty="0" err="1"/>
                        <a:t>gmf</a:t>
                      </a:r>
                      <a:endParaRPr lang="en-US" dirty="0"/>
                    </a:p>
                  </a:txBody>
                  <a:tcPr/>
                </a:tc>
                <a:tc>
                  <a:txBody>
                    <a:bodyPr/>
                    <a:lstStyle/>
                    <a:p>
                      <a:pPr algn="ctr"/>
                      <a:endParaRPr lang="en-US" dirty="0"/>
                    </a:p>
                  </a:txBody>
                  <a:tcPr/>
                </a:tc>
                <a:extLst>
                  <a:ext uri="{0D108BD9-81ED-4DB2-BD59-A6C34878D82A}">
                    <a16:rowId xmlns:a16="http://schemas.microsoft.com/office/drawing/2014/main" val="2873000721"/>
                  </a:ext>
                </a:extLst>
              </a:tr>
              <a:tr h="370840">
                <a:tc>
                  <a:txBody>
                    <a:bodyPr/>
                    <a:lstStyle/>
                    <a:p>
                      <a:pPr algn="ctr"/>
                      <a:r>
                        <a:rPr lang="en-US" dirty="0"/>
                        <a:t>Fluid density</a:t>
                      </a:r>
                    </a:p>
                  </a:txBody>
                  <a:tcPr/>
                </a:tc>
                <a:tc>
                  <a:txBody>
                    <a:bodyPr/>
                    <a:lstStyle/>
                    <a:p>
                      <a:pPr algn="ctr"/>
                      <a:r>
                        <a:rPr lang="en-US" dirty="0"/>
                        <a:t>Water</a:t>
                      </a:r>
                    </a:p>
                  </a:txBody>
                  <a:tcPr/>
                </a:tc>
                <a:tc>
                  <a:txBody>
                    <a:bodyPr/>
                    <a:lstStyle/>
                    <a:p>
                      <a:pPr algn="ctr"/>
                      <a:r>
                        <a:rPr lang="en-US" dirty="0"/>
                        <a:t>100 </a:t>
                      </a:r>
                      <a:r>
                        <a:rPr lang="en-US" dirty="0" err="1"/>
                        <a:t>gmf</a:t>
                      </a:r>
                      <a:endParaRPr lang="en-US" dirty="0"/>
                    </a:p>
                  </a:txBody>
                  <a:tcPr/>
                </a:tc>
                <a:tc>
                  <a:txBody>
                    <a:bodyPr/>
                    <a:lstStyle/>
                    <a:p>
                      <a:pPr algn="ctr"/>
                      <a:r>
                        <a:rPr lang="en-US" dirty="0"/>
                        <a:t>80 </a:t>
                      </a:r>
                      <a:r>
                        <a:rPr lang="en-US" dirty="0" err="1"/>
                        <a:t>gmf</a:t>
                      </a:r>
                      <a:endParaRPr lang="en-US" dirty="0"/>
                    </a:p>
                  </a:txBody>
                  <a:tcPr/>
                </a:tc>
                <a:tc>
                  <a:txBody>
                    <a:bodyPr/>
                    <a:lstStyle/>
                    <a:p>
                      <a:pPr algn="ctr"/>
                      <a:r>
                        <a:rPr lang="en-US" dirty="0"/>
                        <a:t>20 </a:t>
                      </a:r>
                      <a:r>
                        <a:rPr lang="en-US" dirty="0" err="1"/>
                        <a:t>gmf</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t>Does</a:t>
                      </a:r>
                      <a:r>
                        <a:rPr lang="en-US" dirty="0"/>
                        <a:t> affect F</a:t>
                      </a:r>
                      <a:r>
                        <a:rPr lang="en-US" baseline="-25000" dirty="0"/>
                        <a:t>b</a:t>
                      </a:r>
                    </a:p>
                  </a:txBody>
                  <a:tcPr/>
                </a:tc>
                <a:extLst>
                  <a:ext uri="{0D108BD9-81ED-4DB2-BD59-A6C34878D82A}">
                    <a16:rowId xmlns:a16="http://schemas.microsoft.com/office/drawing/2014/main" val="383288853"/>
                  </a:ext>
                </a:extLst>
              </a:tr>
              <a:tr h="370840">
                <a:tc>
                  <a:txBody>
                    <a:bodyPr/>
                    <a:lstStyle/>
                    <a:p>
                      <a:pPr algn="ctr"/>
                      <a:r>
                        <a:rPr lang="en-US" dirty="0"/>
                        <a:t>(Ingot 1)</a:t>
                      </a:r>
                    </a:p>
                  </a:txBody>
                  <a:tcPr/>
                </a:tc>
                <a:tc>
                  <a:txBody>
                    <a:bodyPr/>
                    <a:lstStyle/>
                    <a:p>
                      <a:pPr algn="ctr"/>
                      <a:r>
                        <a:rPr lang="en-US" dirty="0"/>
                        <a:t>Ethanol</a:t>
                      </a:r>
                    </a:p>
                  </a:txBody>
                  <a:tcPr/>
                </a:tc>
                <a:tc>
                  <a:txBody>
                    <a:bodyPr/>
                    <a:lstStyle/>
                    <a:p>
                      <a:pPr algn="ctr"/>
                      <a:r>
                        <a:rPr lang="en-US" dirty="0"/>
                        <a:t>100 </a:t>
                      </a:r>
                      <a:r>
                        <a:rPr lang="en-US" dirty="0" err="1"/>
                        <a:t>gmf</a:t>
                      </a:r>
                      <a:endParaRPr lang="en-US" dirty="0"/>
                    </a:p>
                  </a:txBody>
                  <a:tcPr/>
                </a:tc>
                <a:tc>
                  <a:txBody>
                    <a:bodyPr/>
                    <a:lstStyle/>
                    <a:p>
                      <a:pPr algn="ctr"/>
                      <a:r>
                        <a:rPr lang="en-US" dirty="0"/>
                        <a:t>90 </a:t>
                      </a:r>
                      <a:r>
                        <a:rPr lang="en-US" dirty="0" err="1"/>
                        <a:t>gmf</a:t>
                      </a:r>
                      <a:endParaRPr lang="en-US" dirty="0"/>
                    </a:p>
                  </a:txBody>
                  <a:tcPr/>
                </a:tc>
                <a:tc>
                  <a:txBody>
                    <a:bodyPr/>
                    <a:lstStyle/>
                    <a:p>
                      <a:pPr algn="ctr"/>
                      <a:r>
                        <a:rPr lang="en-US" dirty="0"/>
                        <a:t>10 </a:t>
                      </a:r>
                      <a:r>
                        <a:rPr lang="en-US" dirty="0" err="1"/>
                        <a:t>gmf</a:t>
                      </a:r>
                      <a:endParaRPr lang="en-US" dirty="0"/>
                    </a:p>
                  </a:txBody>
                  <a:tcPr/>
                </a:tc>
                <a:tc>
                  <a:txBody>
                    <a:bodyPr/>
                    <a:lstStyle/>
                    <a:p>
                      <a:pPr algn="ctr"/>
                      <a:endParaRPr lang="en-US" dirty="0"/>
                    </a:p>
                  </a:txBody>
                  <a:tcPr/>
                </a:tc>
                <a:extLst>
                  <a:ext uri="{0D108BD9-81ED-4DB2-BD59-A6C34878D82A}">
                    <a16:rowId xmlns:a16="http://schemas.microsoft.com/office/drawing/2014/main" val="1847587053"/>
                  </a:ext>
                </a:extLst>
              </a:tr>
            </a:tbl>
          </a:graphicData>
        </a:graphic>
      </p:graphicFrame>
    </p:spTree>
    <p:extLst>
      <p:ext uri="{BB962C8B-B14F-4D97-AF65-F5344CB8AC3E}">
        <p14:creationId xmlns:p14="http://schemas.microsoft.com/office/powerpoint/2010/main" val="2312014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mc:Choice xmlns:a14="http://schemas.microsoft.com/office/drawing/2010/main" Requires="a14">
          <p:sp>
            <p:nvSpPr>
              <p:cNvPr id="4" name="Title 3">
                <a:extLst>
                  <a:ext uri="{FF2B5EF4-FFF2-40B4-BE49-F238E27FC236}">
                    <a16:creationId xmlns:a16="http://schemas.microsoft.com/office/drawing/2014/main" id="{C6458668-FE63-0C4C-9FA0-376AFE40712B}"/>
                  </a:ext>
                </a:extLst>
              </p:cNvPr>
              <p:cNvSpPr>
                <a:spLocks noGrp="1"/>
              </p:cNvSpPr>
              <p:nvPr>
                <p:ph type="title"/>
              </p:nvPr>
            </p:nvSpPr>
            <p:spPr>
              <a:xfrm>
                <a:off x="3043403" y="2219543"/>
                <a:ext cx="6105194" cy="2418913"/>
              </a:xfrm>
            </p:spPr>
            <p:txBody>
              <a:bodyPr vert="horz" lIns="91440" tIns="45720" rIns="91440" bIns="45720" rtlCol="0" anchor="b">
                <a:normAutofit fontScale="90000"/>
              </a:bodyPr>
              <a:lstStyle/>
              <a:p>
                <a:pPr algn="ctr"/>
                <a:r>
                  <a:rPr lang="en-US" sz="4000" b="1" kern="1200" dirty="0">
                    <a:solidFill>
                      <a:srgbClr val="FFFFFF"/>
                    </a:solidFill>
                    <a:latin typeface="+mj-lt"/>
                    <a:ea typeface="+mj-ea"/>
                    <a:cs typeface="+mj-cs"/>
                  </a:rPr>
                  <a:t>Inquiry Lab</a:t>
                </a:r>
                <a:br>
                  <a:rPr lang="en-US" sz="1500" kern="1200" dirty="0">
                    <a:solidFill>
                      <a:srgbClr val="FFFFFF"/>
                    </a:solidFill>
                    <a:latin typeface="+mj-lt"/>
                    <a:ea typeface="+mj-ea"/>
                    <a:cs typeface="+mj-cs"/>
                  </a:rPr>
                </a:br>
                <a:br>
                  <a:rPr lang="en-US" sz="1500" kern="1200" dirty="0">
                    <a:solidFill>
                      <a:srgbClr val="FFFFFF"/>
                    </a:solidFill>
                    <a:latin typeface="+mj-lt"/>
                    <a:ea typeface="+mj-ea"/>
                    <a:cs typeface="+mj-cs"/>
                  </a:rPr>
                </a:br>
                <a:r>
                  <a:rPr lang="en-US" sz="2000" kern="1200" dirty="0">
                    <a:solidFill>
                      <a:srgbClr val="FFFFFF"/>
                    </a:solidFill>
                  </a:rPr>
                  <a:t>Students, working primarily on their own, establish empirical laws based on measurement of variables under controlled conditions.</a:t>
                </a:r>
                <a:br>
                  <a:rPr lang="en-US" sz="2000" kern="1200" dirty="0">
                    <a:solidFill>
                      <a:srgbClr val="FFFFFF"/>
                    </a:solidFill>
                  </a:rPr>
                </a:br>
                <a:br>
                  <a:rPr lang="en-US" sz="2000" kern="1200" dirty="0">
                    <a:solidFill>
                      <a:srgbClr val="FFFFFF"/>
                    </a:solidFill>
                  </a:rPr>
                </a:br>
                <a:r>
                  <a:rPr lang="en-US" sz="2000" i="1" kern="1200" dirty="0">
                    <a:solidFill>
                      <a:srgbClr val="FFFFFF"/>
                    </a:solidFill>
                  </a:rPr>
                  <a:t>Students establish empirical law for volume of immersed object and density of liquid, F </a:t>
                </a:r>
                <a:r>
                  <a:rPr lang="en-US" sz="2000" i="1" kern="1200" dirty="0">
                    <a:solidFill>
                      <a:schemeClr val="bg1"/>
                    </a:solidFill>
                  </a:rPr>
                  <a:t>= </a:t>
                </a:r>
                <a14:m>
                  <m:oMath xmlns:m="http://schemas.openxmlformats.org/officeDocument/2006/math">
                    <m:r>
                      <a:rPr lang="en-US" sz="2000" i="1">
                        <a:solidFill>
                          <a:schemeClr val="bg1"/>
                        </a:solidFill>
                        <a:latin typeface="Cambria Math" panose="02040503050406030204" pitchFamily="18" charset="0"/>
                        <a:ea typeface="Cambria Math" panose="02040503050406030204" pitchFamily="18" charset="0"/>
                      </a:rPr>
                      <m:t>𝜌</m:t>
                    </m:r>
                  </m:oMath>
                </a14:m>
                <a:r>
                  <a:rPr lang="en-US" sz="2000" i="1" kern="1200" dirty="0">
                    <a:solidFill>
                      <a:schemeClr val="bg1"/>
                    </a:solidFill>
                  </a:rPr>
                  <a:t>Vg. </a:t>
                </a:r>
                <a:br>
                  <a:rPr lang="en-US" sz="1500" i="1" kern="1200" dirty="0">
                    <a:solidFill>
                      <a:srgbClr val="FFFFFF"/>
                    </a:solidFill>
                    <a:latin typeface="+mj-lt"/>
                    <a:ea typeface="+mj-ea"/>
                    <a:cs typeface="+mj-cs"/>
                  </a:rPr>
                </a:br>
                <a:r>
                  <a:rPr lang="en-US" sz="1500" kern="1200" dirty="0">
                    <a:solidFill>
                      <a:srgbClr val="FFFFFF"/>
                    </a:solidFill>
                    <a:latin typeface="+mj-lt"/>
                    <a:ea typeface="+mj-ea"/>
                    <a:cs typeface="+mj-cs"/>
                  </a:rPr>
                  <a:t> </a:t>
                </a:r>
              </a:p>
            </p:txBody>
          </p:sp>
        </mc:Choice>
        <mc:Fallback>
          <p:sp>
            <p:nvSpPr>
              <p:cNvPr id="4" name="Title 3">
                <a:extLst>
                  <a:ext uri="{FF2B5EF4-FFF2-40B4-BE49-F238E27FC236}">
                    <a16:creationId xmlns:a16="http://schemas.microsoft.com/office/drawing/2014/main" id="{C6458668-FE63-0C4C-9FA0-376AFE40712B}"/>
                  </a:ext>
                </a:extLst>
              </p:cNvPr>
              <p:cNvSpPr>
                <a:spLocks noGrp="1" noRot="1" noChangeAspect="1" noMove="1" noResize="1" noEditPoints="1" noAdjustHandles="1" noChangeArrowheads="1" noChangeShapeType="1" noTextEdit="1"/>
              </p:cNvSpPr>
              <p:nvPr>
                <p:ph type="title"/>
              </p:nvPr>
            </p:nvSpPr>
            <p:spPr>
              <a:xfrm>
                <a:off x="3043403" y="2219543"/>
                <a:ext cx="6105194" cy="2418913"/>
              </a:xfrm>
              <a:blipFill>
                <a:blip r:embed="rId3"/>
                <a:stretch>
                  <a:fillRect t="-7813" r="-415"/>
                </a:stretch>
              </a:blipFill>
            </p:spPr>
            <p:txBody>
              <a:bodyPr/>
              <a:lstStyle/>
              <a:p>
                <a:r>
                  <a:rPr lang="en-US">
                    <a:noFill/>
                  </a:rPr>
                  <a:t> </a:t>
                </a:r>
              </a:p>
            </p:txBody>
          </p:sp>
        </mc:Fallback>
      </mc:AlternateContent>
    </p:spTree>
    <p:extLst>
      <p:ext uri="{BB962C8B-B14F-4D97-AF65-F5344CB8AC3E}">
        <p14:creationId xmlns:p14="http://schemas.microsoft.com/office/powerpoint/2010/main" val="181387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50AF5-1AE6-A349-A31A-A25194916618}"/>
              </a:ext>
            </a:extLst>
          </p:cNvPr>
          <p:cNvSpPr>
            <a:spLocks noGrp="1"/>
          </p:cNvSpPr>
          <p:nvPr>
            <p:ph type="title"/>
          </p:nvPr>
        </p:nvSpPr>
        <p:spPr/>
        <p:txBody>
          <a:bodyPr/>
          <a:lstStyle/>
          <a:p>
            <a:r>
              <a:rPr lang="en-US" b="1" dirty="0">
                <a:solidFill>
                  <a:srgbClr val="0070C0"/>
                </a:solidFill>
              </a:rPr>
              <a:t>Experimental Work (</a:t>
            </a:r>
            <a:r>
              <a:rPr lang="en-US" b="1" i="1" dirty="0">
                <a:solidFill>
                  <a:srgbClr val="0070C0"/>
                </a:solidFill>
              </a:rPr>
              <a:t>collaborative</a:t>
            </a:r>
            <a:r>
              <a:rPr lang="en-US" b="1" dirty="0">
                <a:solidFill>
                  <a:srgbClr val="0070C0"/>
                </a:solidFill>
              </a:rPr>
              <a:t> learning)</a:t>
            </a:r>
            <a:br>
              <a:rPr lang="en-US" dirty="0"/>
            </a:br>
            <a:r>
              <a:rPr lang="en-US" sz="1800" dirty="0"/>
              <a:t>Students already know how to create and interpret graphs.</a:t>
            </a:r>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98835B10-BF6D-5F4A-B539-48AC55C55E0F}"/>
                  </a:ext>
                </a:extLst>
              </p:cNvPr>
              <p:cNvSpPr>
                <a:spLocks noGrp="1"/>
              </p:cNvSpPr>
              <p:nvPr>
                <p:ph type="body" idx="1"/>
              </p:nvPr>
            </p:nvSpPr>
            <p:spPr>
              <a:xfrm>
                <a:off x="836612" y="1681163"/>
                <a:ext cx="5335586" cy="823912"/>
              </a:xfrm>
            </p:spPr>
            <p:txBody>
              <a:bodyPr/>
              <a:lstStyle/>
              <a:p>
                <a:r>
                  <a:rPr lang="en-US" dirty="0"/>
                  <a:t>Find the relationship between </a:t>
                </a:r>
                <a14:m>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𝐹</m:t>
                        </m:r>
                      </m:e>
                      <m:sub>
                        <m:r>
                          <a:rPr lang="en-US" b="0" i="1">
                            <a:latin typeface="Cambria Math" panose="02040503050406030204" pitchFamily="18" charset="0"/>
                          </a:rPr>
                          <m:t>𝑏</m:t>
                        </m:r>
                      </m:sub>
                    </m:sSub>
                  </m:oMath>
                </a14:m>
                <a:r>
                  <a:rPr lang="en-US" dirty="0"/>
                  <a:t> </a:t>
                </a:r>
                <a:r>
                  <a:rPr lang="en-US" b="0" dirty="0"/>
                  <a:t>&amp;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b="0" i="1">
                            <a:latin typeface="Cambria Math" panose="02040503050406030204" pitchFamily="18" charset="0"/>
                            <a:ea typeface="Cambria Math" panose="02040503050406030204" pitchFamily="18" charset="0"/>
                          </a:rPr>
                          <m:t>𝑓</m:t>
                        </m:r>
                      </m:sub>
                    </m:sSub>
                  </m:oMath>
                </a14:m>
                <a:endParaRPr lang="en-US" dirty="0"/>
              </a:p>
            </p:txBody>
          </p:sp>
        </mc:Choice>
        <mc:Fallback>
          <p:sp>
            <p:nvSpPr>
              <p:cNvPr id="5" name="Text Placeholder 4">
                <a:extLst>
                  <a:ext uri="{FF2B5EF4-FFF2-40B4-BE49-F238E27FC236}">
                    <a16:creationId xmlns:a16="http://schemas.microsoft.com/office/drawing/2014/main" id="{98835B10-BF6D-5F4A-B539-48AC55C55E0F}"/>
                  </a:ext>
                </a:extLst>
              </p:cNvPr>
              <p:cNvSpPr>
                <a:spLocks noGrp="1" noRot="1" noChangeAspect="1" noMove="1" noResize="1" noEditPoints="1" noAdjustHandles="1" noChangeArrowheads="1" noChangeShapeType="1" noTextEdit="1"/>
              </p:cNvSpPr>
              <p:nvPr>
                <p:ph type="body" idx="1"/>
              </p:nvPr>
            </p:nvSpPr>
            <p:spPr>
              <a:xfrm>
                <a:off x="836612" y="1681163"/>
                <a:ext cx="5335586" cy="823912"/>
              </a:xfrm>
              <a:blipFill>
                <a:blip r:embed="rId2"/>
                <a:stretch>
                  <a:fillRect l="-1663"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34FBA88-F7E1-B842-A402-4194ACCB306C}"/>
                  </a:ext>
                </a:extLst>
              </p:cNvPr>
              <p:cNvSpPr>
                <a:spLocks noGrp="1"/>
              </p:cNvSpPr>
              <p:nvPr>
                <p:ph sz="half" idx="2"/>
              </p:nvPr>
            </p:nvSpPr>
            <p:spPr/>
            <p:txBody>
              <a:bodyPr/>
              <a:lstStyle/>
              <a:p>
                <a:r>
                  <a:rPr lang="en-US" dirty="0"/>
                  <a:t>Relationship is found to be linear. That is,</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𝑏</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𝑓</m:t>
                          </m:r>
                        </m:sub>
                      </m:sSub>
                    </m:oMath>
                  </m:oMathPara>
                </a14:m>
                <a:endParaRPr lang="en-US" dirty="0"/>
              </a:p>
            </p:txBody>
          </p:sp>
        </mc:Choice>
        <mc:Fallback xmlns="">
          <p:sp>
            <p:nvSpPr>
              <p:cNvPr id="6" name="Content Placeholder 5">
                <a:extLst>
                  <a:ext uri="{FF2B5EF4-FFF2-40B4-BE49-F238E27FC236}">
                    <a16:creationId xmlns:a16="http://schemas.microsoft.com/office/drawing/2014/main" id="{534FBA88-F7E1-B842-A402-4194ACCB306C}"/>
                  </a:ext>
                </a:extLst>
              </p:cNvPr>
              <p:cNvSpPr>
                <a:spLocks noGrp="1" noRot="1" noChangeAspect="1" noMove="1" noResize="1" noEditPoints="1" noAdjustHandles="1" noChangeArrowheads="1" noChangeShapeType="1" noTextEdit="1"/>
              </p:cNvSpPr>
              <p:nvPr>
                <p:ph sz="half" idx="2"/>
              </p:nvPr>
            </p:nvSpPr>
            <p:spPr>
              <a:blipFill>
                <a:blip r:embed="rId3"/>
                <a:stretch>
                  <a:fillRect l="-2211" t="-27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 Placeholder 6">
                <a:extLst>
                  <a:ext uri="{FF2B5EF4-FFF2-40B4-BE49-F238E27FC236}">
                    <a16:creationId xmlns:a16="http://schemas.microsoft.com/office/drawing/2014/main" id="{5636D333-25BE-BD4C-9514-86B105B6C47B}"/>
                  </a:ext>
                </a:extLst>
              </p:cNvPr>
              <p:cNvSpPr>
                <a:spLocks noGrp="1"/>
              </p:cNvSpPr>
              <p:nvPr>
                <p:ph type="body" sz="quarter" idx="3"/>
              </p:nvPr>
            </p:nvSpPr>
            <p:spPr>
              <a:xfrm>
                <a:off x="6172199" y="1681163"/>
                <a:ext cx="5880873" cy="823912"/>
              </a:xfrm>
            </p:spPr>
            <p:txBody>
              <a:bodyPr/>
              <a:lstStyle/>
              <a:p>
                <a:r>
                  <a:rPr lang="en-US" dirty="0"/>
                  <a:t>Find the relationship between </a:t>
                </a:r>
                <a14:m>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𝐹</m:t>
                        </m:r>
                      </m:e>
                      <m:sub>
                        <m:r>
                          <a:rPr lang="en-US" b="0" i="1">
                            <a:latin typeface="Cambria Math" panose="02040503050406030204" pitchFamily="18" charset="0"/>
                          </a:rPr>
                          <m:t>𝑏</m:t>
                        </m:r>
                      </m:sub>
                    </m:sSub>
                  </m:oMath>
                </a14:m>
                <a:r>
                  <a:rPr lang="en-US" dirty="0"/>
                  <a:t> </a:t>
                </a:r>
                <a:r>
                  <a:rPr lang="en-US" b="0" dirty="0"/>
                  <a:t>&amp;</a:t>
                </a:r>
                <a:r>
                  <a:rPr lang="en-US" dirty="0"/>
                  <a:t> </a:t>
                </a:r>
                <a14:m>
                  <m:oMath xmlns:m="http://schemas.openxmlformats.org/officeDocument/2006/math">
                    <m:r>
                      <a:rPr lang="en-US" b="0" i="1">
                        <a:latin typeface="Cambria Math" panose="02040503050406030204" pitchFamily="18" charset="0"/>
                        <a:ea typeface="Cambria Math" panose="02040503050406030204" pitchFamily="18" charset="0"/>
                      </a:rPr>
                      <m:t>𝑉</m:t>
                    </m:r>
                  </m:oMath>
                </a14:m>
                <a:endParaRPr lang="en-US" dirty="0"/>
              </a:p>
            </p:txBody>
          </p:sp>
        </mc:Choice>
        <mc:Fallback>
          <p:sp>
            <p:nvSpPr>
              <p:cNvPr id="7" name="Text Placeholder 6">
                <a:extLst>
                  <a:ext uri="{FF2B5EF4-FFF2-40B4-BE49-F238E27FC236}">
                    <a16:creationId xmlns:a16="http://schemas.microsoft.com/office/drawing/2014/main" id="{5636D333-25BE-BD4C-9514-86B105B6C47B}"/>
                  </a:ext>
                </a:extLst>
              </p:cNvPr>
              <p:cNvSpPr>
                <a:spLocks noGrp="1" noRot="1" noChangeAspect="1" noMove="1" noResize="1" noEditPoints="1" noAdjustHandles="1" noChangeArrowheads="1" noChangeShapeType="1" noTextEdit="1"/>
              </p:cNvSpPr>
              <p:nvPr>
                <p:ph type="body" sz="quarter" idx="3"/>
              </p:nvPr>
            </p:nvSpPr>
            <p:spPr>
              <a:xfrm>
                <a:off x="6172199" y="1681163"/>
                <a:ext cx="5880873" cy="823912"/>
              </a:xfrm>
              <a:blipFill>
                <a:blip r:embed="rId4"/>
                <a:stretch>
                  <a:fillRect l="-150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214D22D2-4AED-AB4D-AA97-64131FFEC219}"/>
                  </a:ext>
                </a:extLst>
              </p:cNvPr>
              <p:cNvSpPr>
                <a:spLocks noGrp="1"/>
              </p:cNvSpPr>
              <p:nvPr>
                <p:ph sz="quarter" idx="4"/>
              </p:nvPr>
            </p:nvSpPr>
            <p:spPr/>
            <p:txBody>
              <a:bodyPr/>
              <a:lstStyle/>
              <a:p>
                <a:r>
                  <a:rPr lang="en-US" dirty="0"/>
                  <a:t>Relationship is found to be linear. That is,</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oMath>
                  </m:oMathPara>
                </a14:m>
                <a:endParaRPr lang="en-US" dirty="0"/>
              </a:p>
            </p:txBody>
          </p:sp>
        </mc:Choice>
        <mc:Fallback xmlns="">
          <p:sp>
            <p:nvSpPr>
              <p:cNvPr id="8" name="Content Placeholder 7">
                <a:extLst>
                  <a:ext uri="{FF2B5EF4-FFF2-40B4-BE49-F238E27FC236}">
                    <a16:creationId xmlns:a16="http://schemas.microsoft.com/office/drawing/2014/main" id="{214D22D2-4AED-AB4D-AA97-64131FFEC219}"/>
                  </a:ext>
                </a:extLst>
              </p:cNvPr>
              <p:cNvSpPr>
                <a:spLocks noGrp="1" noRot="1" noChangeAspect="1" noMove="1" noResize="1" noEditPoints="1" noAdjustHandles="1" noChangeArrowheads="1" noChangeShapeType="1" noTextEdit="1"/>
              </p:cNvSpPr>
              <p:nvPr>
                <p:ph sz="quarter" idx="4"/>
              </p:nvPr>
            </p:nvSpPr>
            <p:spPr>
              <a:blipFill>
                <a:blip r:embed="rId5"/>
                <a:stretch>
                  <a:fillRect l="-2200" t="-274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0970362-5D92-234C-829D-C49C926AA633}"/>
              </a:ext>
            </a:extLst>
          </p:cNvPr>
          <p:cNvSpPr txBox="1"/>
          <p:nvPr/>
        </p:nvSpPr>
        <p:spPr>
          <a:xfrm>
            <a:off x="291327" y="4553869"/>
            <a:ext cx="11761746" cy="523220"/>
          </a:xfrm>
          <a:prstGeom prst="rect">
            <a:avLst/>
          </a:prstGeom>
          <a:noFill/>
        </p:spPr>
        <p:txBody>
          <a:bodyPr wrap="none" rtlCol="0">
            <a:spAutoFit/>
          </a:bodyPr>
          <a:lstStyle/>
          <a:p>
            <a:r>
              <a:rPr lang="en-US" sz="2800" dirty="0"/>
              <a:t>If the above relationships hold, what it the relationship between all 3 variables?</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C3BF7F1-CD90-B640-939C-0A37383C15AF}"/>
                  </a:ext>
                </a:extLst>
              </p:cNvPr>
              <p:cNvSpPr txBox="1"/>
              <p:nvPr/>
            </p:nvSpPr>
            <p:spPr>
              <a:xfrm>
                <a:off x="976184" y="5449326"/>
                <a:ext cx="1432893" cy="39158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𝑉</m:t>
                      </m:r>
                    </m:oMath>
                  </m:oMathPara>
                </a14:m>
                <a:endParaRPr lang="en-US" dirty="0"/>
              </a:p>
            </p:txBody>
          </p:sp>
        </mc:Choice>
        <mc:Fallback>
          <p:sp>
            <p:nvSpPr>
              <p:cNvPr id="2" name="TextBox 1">
                <a:extLst>
                  <a:ext uri="{FF2B5EF4-FFF2-40B4-BE49-F238E27FC236}">
                    <a16:creationId xmlns:a16="http://schemas.microsoft.com/office/drawing/2014/main" id="{AC3BF7F1-CD90-B640-939C-0A37383C15AF}"/>
                  </a:ext>
                </a:extLst>
              </p:cNvPr>
              <p:cNvSpPr txBox="1">
                <a:spLocks noRot="1" noChangeAspect="1" noMove="1" noResize="1" noEditPoints="1" noAdjustHandles="1" noChangeArrowheads="1" noChangeShapeType="1" noTextEdit="1"/>
              </p:cNvSpPr>
              <p:nvPr/>
            </p:nvSpPr>
            <p:spPr>
              <a:xfrm>
                <a:off x="976184" y="5449326"/>
                <a:ext cx="1432893" cy="391582"/>
              </a:xfrm>
              <a:prstGeom prst="rect">
                <a:avLst/>
              </a:prstGeom>
              <a:blipFill>
                <a:blip r:embed="rId6"/>
                <a:stretch>
                  <a:fillRect b="-96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D52F66B-834B-2745-9F7B-33DB6EF30950}"/>
                  </a:ext>
                </a:extLst>
              </p:cNvPr>
              <p:cNvSpPr txBox="1"/>
              <p:nvPr/>
            </p:nvSpPr>
            <p:spPr>
              <a:xfrm>
                <a:off x="2406586" y="5861469"/>
                <a:ext cx="1247328" cy="48628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f>
                        <m:fPr>
                          <m:type m:val="skw"/>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𝑓</m:t>
                              </m:r>
                            </m:sub>
                          </m:sSub>
                        </m:num>
                        <m:den>
                          <m:r>
                            <a:rPr lang="en-US" b="0" i="1" smtClean="0">
                              <a:latin typeface="Cambria Math" panose="02040503050406030204" pitchFamily="18" charset="0"/>
                            </a:rPr>
                            <m:t>𝑉</m:t>
                          </m:r>
                        </m:den>
                      </m:f>
                    </m:oMath>
                  </m:oMathPara>
                </a14:m>
                <a:endParaRPr lang="en-US" dirty="0"/>
              </a:p>
            </p:txBody>
          </p:sp>
        </mc:Choice>
        <mc:Fallback>
          <p:sp>
            <p:nvSpPr>
              <p:cNvPr id="3" name="TextBox 2">
                <a:extLst>
                  <a:ext uri="{FF2B5EF4-FFF2-40B4-BE49-F238E27FC236}">
                    <a16:creationId xmlns:a16="http://schemas.microsoft.com/office/drawing/2014/main" id="{8D52F66B-834B-2745-9F7B-33DB6EF30950}"/>
                  </a:ext>
                </a:extLst>
              </p:cNvPr>
              <p:cNvSpPr txBox="1">
                <a:spLocks noRot="1" noChangeAspect="1" noMove="1" noResize="1" noEditPoints="1" noAdjustHandles="1" noChangeArrowheads="1" noChangeShapeType="1" noTextEdit="1"/>
              </p:cNvSpPr>
              <p:nvPr/>
            </p:nvSpPr>
            <p:spPr>
              <a:xfrm>
                <a:off x="2406586" y="5861469"/>
                <a:ext cx="1247328" cy="486287"/>
              </a:xfrm>
              <a:prstGeom prst="rect">
                <a:avLst/>
              </a:prstGeom>
              <a:blipFill>
                <a:blip r:embed="rId7"/>
                <a:stretch>
                  <a:fillRect t="-102564" r="-10101" b="-161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62E9C6B6-72BC-8C4D-9D79-5A73086D3FF3}"/>
                  </a:ext>
                </a:extLst>
              </p:cNvPr>
              <p:cNvSpPr/>
              <p:nvPr/>
            </p:nvSpPr>
            <p:spPr>
              <a:xfrm>
                <a:off x="3932215" y="5469887"/>
                <a:ext cx="1432892" cy="39158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𝑓</m:t>
                          </m:r>
                        </m:sub>
                      </m:sSub>
                      <m:r>
                        <a:rPr lang="en-US" b="0" i="1" smtClean="0">
                          <a:latin typeface="Cambria Math" panose="02040503050406030204" pitchFamily="18" charset="0"/>
                        </a:rPr>
                        <m:t>−</m:t>
                      </m:r>
                      <m:r>
                        <a:rPr lang="en-US" i="1">
                          <a:latin typeface="Cambria Math" panose="02040503050406030204" pitchFamily="18" charset="0"/>
                        </a:rPr>
                        <m:t>𝑉</m:t>
                      </m:r>
                    </m:oMath>
                  </m:oMathPara>
                </a14:m>
                <a:endParaRPr lang="en-US" dirty="0"/>
              </a:p>
            </p:txBody>
          </p:sp>
        </mc:Choice>
        <mc:Fallback>
          <p:sp>
            <p:nvSpPr>
              <p:cNvPr id="11" name="Rectangle 10">
                <a:extLst>
                  <a:ext uri="{FF2B5EF4-FFF2-40B4-BE49-F238E27FC236}">
                    <a16:creationId xmlns:a16="http://schemas.microsoft.com/office/drawing/2014/main" id="{62E9C6B6-72BC-8C4D-9D79-5A73086D3FF3}"/>
                  </a:ext>
                </a:extLst>
              </p:cNvPr>
              <p:cNvSpPr>
                <a:spLocks noRot="1" noChangeAspect="1" noMove="1" noResize="1" noEditPoints="1" noAdjustHandles="1" noChangeArrowheads="1" noChangeShapeType="1" noTextEdit="1"/>
              </p:cNvSpPr>
              <p:nvPr/>
            </p:nvSpPr>
            <p:spPr>
              <a:xfrm>
                <a:off x="3932215" y="5469887"/>
                <a:ext cx="1432892" cy="391582"/>
              </a:xfrm>
              <a:prstGeom prst="rect">
                <a:avLst/>
              </a:prstGeom>
              <a:blipFill>
                <a:blip r:embed="rId8"/>
                <a:stretch>
                  <a:fillRect b="-9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A83D089-9876-9A47-86DC-A4DD5CBAD20E}"/>
                  </a:ext>
                </a:extLst>
              </p:cNvPr>
              <p:cNvSpPr txBox="1"/>
              <p:nvPr/>
            </p:nvSpPr>
            <p:spPr>
              <a:xfrm>
                <a:off x="5997575" y="5932460"/>
                <a:ext cx="1432892" cy="39158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𝑓</m:t>
                          </m:r>
                        </m:sub>
                      </m:sSub>
                    </m:oMath>
                  </m:oMathPara>
                </a14:m>
                <a:endParaRPr lang="en-US" dirty="0"/>
              </a:p>
            </p:txBody>
          </p:sp>
        </mc:Choice>
        <mc:Fallback>
          <p:sp>
            <p:nvSpPr>
              <p:cNvPr id="12" name="TextBox 11">
                <a:extLst>
                  <a:ext uri="{FF2B5EF4-FFF2-40B4-BE49-F238E27FC236}">
                    <a16:creationId xmlns:a16="http://schemas.microsoft.com/office/drawing/2014/main" id="{BA83D089-9876-9A47-86DC-A4DD5CBAD20E}"/>
                  </a:ext>
                </a:extLst>
              </p:cNvPr>
              <p:cNvSpPr txBox="1">
                <a:spLocks noRot="1" noChangeAspect="1" noMove="1" noResize="1" noEditPoints="1" noAdjustHandles="1" noChangeArrowheads="1" noChangeShapeType="1" noTextEdit="1"/>
              </p:cNvSpPr>
              <p:nvPr/>
            </p:nvSpPr>
            <p:spPr>
              <a:xfrm>
                <a:off x="5997575" y="5932460"/>
                <a:ext cx="1432892" cy="391582"/>
              </a:xfrm>
              <a:prstGeom prst="rect">
                <a:avLst/>
              </a:prstGeom>
              <a:blipFill>
                <a:blip r:embed="rId9"/>
                <a:stretch>
                  <a:fillRect b="-96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5469B442-A00A-A246-91FC-F809F5F88E80}"/>
                  </a:ext>
                </a:extLst>
              </p:cNvPr>
              <p:cNvSpPr/>
              <p:nvPr/>
            </p:nvSpPr>
            <p:spPr>
              <a:xfrm>
                <a:off x="9291789" y="5858547"/>
                <a:ext cx="1247328" cy="48628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f>
                        <m:fPr>
                          <m:type m:val="skw"/>
                          <m:ctrlPr>
                            <a:rPr lang="en-US" i="1" smtClean="0">
                              <a:latin typeface="Cambria Math" panose="02040503050406030204" pitchFamily="18" charset="0"/>
                            </a:rPr>
                          </m:ctrlPr>
                        </m:fPr>
                        <m:num>
                          <m:r>
                            <a:rPr lang="en-US" b="0" i="1" smtClean="0">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𝑓</m:t>
                              </m:r>
                            </m:sub>
                          </m:sSub>
                        </m:den>
                      </m:f>
                    </m:oMath>
                  </m:oMathPara>
                </a14:m>
                <a:endParaRPr lang="en-US" dirty="0"/>
              </a:p>
            </p:txBody>
          </p:sp>
        </mc:Choice>
        <mc:Fallback>
          <p:sp>
            <p:nvSpPr>
              <p:cNvPr id="13" name="Rectangle 12">
                <a:extLst>
                  <a:ext uri="{FF2B5EF4-FFF2-40B4-BE49-F238E27FC236}">
                    <a16:creationId xmlns:a16="http://schemas.microsoft.com/office/drawing/2014/main" id="{5469B442-A00A-A246-91FC-F809F5F88E80}"/>
                  </a:ext>
                </a:extLst>
              </p:cNvPr>
              <p:cNvSpPr>
                <a:spLocks noRot="1" noChangeAspect="1" noMove="1" noResize="1" noEditPoints="1" noAdjustHandles="1" noChangeArrowheads="1" noChangeShapeType="1" noTextEdit="1"/>
              </p:cNvSpPr>
              <p:nvPr/>
            </p:nvSpPr>
            <p:spPr>
              <a:xfrm>
                <a:off x="9291789" y="5858547"/>
                <a:ext cx="1247328" cy="486287"/>
              </a:xfrm>
              <a:prstGeom prst="rect">
                <a:avLst/>
              </a:prstGeom>
              <a:blipFill>
                <a:blip r:embed="rId10"/>
                <a:stretch>
                  <a:fillRect t="-102564" r="-4040" b="-161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B6E7BE9B-F39C-334D-8C55-9C8EA66C3A3D}"/>
                  </a:ext>
                </a:extLst>
              </p:cNvPr>
              <p:cNvSpPr/>
              <p:nvPr/>
            </p:nvSpPr>
            <p:spPr>
              <a:xfrm>
                <a:off x="7611762" y="5469727"/>
                <a:ext cx="1072922" cy="39158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𝑓</m:t>
                        </m:r>
                      </m:sub>
                    </m:sSub>
                  </m:oMath>
                </a14:m>
                <a:r>
                  <a:rPr lang="en-US" i="1" dirty="0">
                    <a:latin typeface="Cambria Math" panose="02040503050406030204" pitchFamily="18" charset="0"/>
                    <a:ea typeface="Cambria Math" panose="02040503050406030204" pitchFamily="18" charset="0"/>
                  </a:rPr>
                  <a:t>V</a:t>
                </a:r>
              </a:p>
            </p:txBody>
          </p:sp>
        </mc:Choice>
        <mc:Fallback>
          <p:sp>
            <p:nvSpPr>
              <p:cNvPr id="14" name="Rectangle 13">
                <a:extLst>
                  <a:ext uri="{FF2B5EF4-FFF2-40B4-BE49-F238E27FC236}">
                    <a16:creationId xmlns:a16="http://schemas.microsoft.com/office/drawing/2014/main" id="{B6E7BE9B-F39C-334D-8C55-9C8EA66C3A3D}"/>
                  </a:ext>
                </a:extLst>
              </p:cNvPr>
              <p:cNvSpPr>
                <a:spLocks noRot="1" noChangeAspect="1" noMove="1" noResize="1" noEditPoints="1" noAdjustHandles="1" noChangeArrowheads="1" noChangeShapeType="1" noTextEdit="1"/>
              </p:cNvSpPr>
              <p:nvPr/>
            </p:nvSpPr>
            <p:spPr>
              <a:xfrm>
                <a:off x="7611762" y="5469727"/>
                <a:ext cx="1072922" cy="391582"/>
              </a:xfrm>
              <a:prstGeom prst="rect">
                <a:avLst/>
              </a:prstGeom>
              <a:blipFill>
                <a:blip r:embed="rId11"/>
                <a:stretch>
                  <a:fillRect t="-6250" r="-4706" b="-18750"/>
                </a:stretch>
              </a:blipFill>
            </p:spPr>
            <p:txBody>
              <a:bodyPr/>
              <a:lstStyle/>
              <a:p>
                <a:r>
                  <a:rPr lang="en-US">
                    <a:noFill/>
                  </a:rPr>
                  <a:t> </a:t>
                </a:r>
              </a:p>
            </p:txBody>
          </p:sp>
        </mc:Fallback>
      </mc:AlternateContent>
    </p:spTree>
    <p:extLst>
      <p:ext uri="{BB962C8B-B14F-4D97-AF65-F5344CB8AC3E}">
        <p14:creationId xmlns:p14="http://schemas.microsoft.com/office/powerpoint/2010/main" val="6495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3A029F-DAC6-9C41-A217-A918F88C4949}"/>
              </a:ext>
            </a:extLst>
          </p:cNvPr>
          <p:cNvSpPr>
            <a:spLocks noGrp="1"/>
          </p:cNvSpPr>
          <p:nvPr>
            <p:ph type="title"/>
          </p:nvPr>
        </p:nvSpPr>
        <p:spPr/>
        <p:txBody>
          <a:bodyPr/>
          <a:lstStyle/>
          <a:p>
            <a:r>
              <a:rPr lang="en-US" b="1" dirty="0"/>
              <a:t>Conclusion</a:t>
            </a: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1B589CDB-6531-784A-9F52-3297591267CA}"/>
                  </a:ext>
                </a:extLst>
              </p:cNvPr>
              <p:cNvSpPr>
                <a:spLocks noGrp="1"/>
              </p:cNvSpPr>
              <p:nvPr>
                <p:ph idx="1"/>
              </p:nvPr>
            </p:nvSpPr>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𝑓</m:t>
                          </m:r>
                        </m:sub>
                      </m:sSub>
                      <m:r>
                        <m:rPr>
                          <m:nor/>
                        </m:rPr>
                        <a:rPr lang="en-US" i="1" dirty="0">
                          <a:latin typeface="Cambria Math" panose="02040503050406030204" pitchFamily="18" charset="0"/>
                          <a:ea typeface="Cambria Math" panose="02040503050406030204" pitchFamily="18" charset="0"/>
                        </a:rPr>
                        <m:t>V</m:t>
                      </m:r>
                    </m:oMath>
                  </m:oMathPara>
                </a14:m>
                <a:endParaRPr lang="en-US" dirty="0"/>
              </a:p>
              <a:p>
                <a:pPr marL="0" indent="0">
                  <a:buNone/>
                </a:pPr>
                <a:endParaRPr lang="en-US" dirty="0"/>
              </a:p>
              <a:p>
                <a:pPr marL="0" indent="0" algn="ctr">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𝑏</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𝑓</m:t>
                        </m:r>
                      </m:sub>
                    </m:sSub>
                  </m:oMath>
                </a14:m>
                <a:r>
                  <a:rPr lang="en-US" i="1" dirty="0">
                    <a:latin typeface="Cambria Math" panose="02040503050406030204" pitchFamily="18" charset="0"/>
                    <a:ea typeface="Cambria Math" panose="02040503050406030204" pitchFamily="18" charset="0"/>
                  </a:rPr>
                  <a:t>V</a:t>
                </a:r>
              </a:p>
              <a:p>
                <a:pPr marL="0" indent="0" algn="ctr">
                  <a:buNone/>
                </a:pPr>
                <a:endParaRPr lang="en-US"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𝑏</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𝑓</m:t>
                              </m:r>
                            </m:sub>
                          </m:sSub>
                          <m:r>
                            <m:rPr>
                              <m:nor/>
                            </m:rPr>
                            <a:rPr lang="en-US" i="1" dirty="0">
                              <a:latin typeface="Cambria Math" panose="02040503050406030204" pitchFamily="18" charset="0"/>
                              <a:ea typeface="Cambria Math" panose="02040503050406030204" pitchFamily="18" charset="0"/>
                            </a:rPr>
                            <m:t>V</m:t>
                          </m:r>
                          <m:r>
                            <m:rPr>
                              <m:nor/>
                            </m:rPr>
                            <a:rPr lang="en-US" i="1" dirty="0">
                              <a:latin typeface="Cambria Math" panose="02040503050406030204" pitchFamily="18" charset="0"/>
                              <a:ea typeface="Cambria Math" panose="02040503050406030204" pitchFamily="18" charset="0"/>
                            </a:rPr>
                            <m:t> </m:t>
                          </m:r>
                        </m:den>
                      </m:f>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9.8</m:t>
                          </m:r>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𝑔</m:t>
                      </m:r>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𝑏</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𝑉𝑔</m:t>
                      </m:r>
                    </m:oMath>
                  </m:oMathPara>
                </a14:m>
                <a:endParaRPr lang="en-US" dirty="0"/>
              </a:p>
            </p:txBody>
          </p:sp>
        </mc:Choice>
        <mc:Fallback>
          <p:sp>
            <p:nvSpPr>
              <p:cNvPr id="8" name="Content Placeholder 7">
                <a:extLst>
                  <a:ext uri="{FF2B5EF4-FFF2-40B4-BE49-F238E27FC236}">
                    <a16:creationId xmlns:a16="http://schemas.microsoft.com/office/drawing/2014/main" id="{1B589CDB-6531-784A-9F52-3297591267CA}"/>
                  </a:ext>
                </a:extLst>
              </p:cNvPr>
              <p:cNvSpPr>
                <a:spLocks noGrp="1" noRot="1" noChangeAspect="1" noMove="1" noResize="1" noEditPoints="1" noAdjustHandles="1" noChangeArrowheads="1" noChangeShapeType="1" noTextEdit="1"/>
              </p:cNvSpPr>
              <p:nvPr>
                <p:ph idx="1"/>
              </p:nvPr>
            </p:nvSpPr>
            <p:spPr>
              <a:blipFill>
                <a:blip r:embed="rId2"/>
                <a:stretch>
                  <a:fillRect b="-4070"/>
                </a:stretch>
              </a:blipFill>
            </p:spPr>
            <p:txBody>
              <a:bodyPr/>
              <a:lstStyle/>
              <a:p>
                <a:r>
                  <a:rPr lang="en-US">
                    <a:noFill/>
                  </a:rPr>
                  <a:t> </a:t>
                </a:r>
              </a:p>
            </p:txBody>
          </p:sp>
        </mc:Fallback>
      </mc:AlternateContent>
    </p:spTree>
    <p:extLst>
      <p:ext uri="{BB962C8B-B14F-4D97-AF65-F5344CB8AC3E}">
        <p14:creationId xmlns:p14="http://schemas.microsoft.com/office/powerpoint/2010/main" val="1245331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6458668-FE63-0C4C-9FA0-376AFE40712B}"/>
              </a:ext>
            </a:extLst>
          </p:cNvPr>
          <p:cNvSpPr>
            <a:spLocks noGrp="1"/>
          </p:cNvSpPr>
          <p:nvPr>
            <p:ph type="title"/>
          </p:nvPr>
        </p:nvSpPr>
        <p:spPr>
          <a:xfrm>
            <a:off x="2878037" y="2275149"/>
            <a:ext cx="6105194" cy="2307702"/>
          </a:xfrm>
        </p:spPr>
        <p:txBody>
          <a:bodyPr vert="horz" lIns="91440" tIns="45720" rIns="91440" bIns="45720" rtlCol="0" anchor="b">
            <a:normAutofit fontScale="90000"/>
          </a:bodyPr>
          <a:lstStyle/>
          <a:p>
            <a:pPr algn="ctr"/>
            <a:r>
              <a:rPr lang="en-US" sz="4000" b="1" kern="1200" dirty="0">
                <a:solidFill>
                  <a:srgbClr val="FFFFFF"/>
                </a:solidFill>
                <a:latin typeface="+mj-lt"/>
                <a:ea typeface="+mj-ea"/>
                <a:cs typeface="+mj-cs"/>
              </a:rPr>
              <a:t>Real-world Applications</a:t>
            </a:r>
            <a:br>
              <a:rPr lang="en-US" sz="1500" kern="1200" dirty="0">
                <a:solidFill>
                  <a:srgbClr val="FFFFFF"/>
                </a:solidFill>
                <a:latin typeface="+mj-lt"/>
                <a:ea typeface="+mj-ea"/>
                <a:cs typeface="+mj-cs"/>
              </a:rPr>
            </a:br>
            <a:br>
              <a:rPr lang="en-US" sz="1500" kern="1200" dirty="0">
                <a:solidFill>
                  <a:srgbClr val="FFFFFF"/>
                </a:solidFill>
                <a:latin typeface="+mj-lt"/>
                <a:ea typeface="+mj-ea"/>
                <a:cs typeface="+mj-cs"/>
              </a:rPr>
            </a:br>
            <a:r>
              <a:rPr lang="en-US" sz="2000" kern="1200" dirty="0">
                <a:solidFill>
                  <a:srgbClr val="FFFFFF"/>
                </a:solidFill>
                <a:latin typeface="+mj-lt"/>
                <a:ea typeface="+mj-ea"/>
                <a:cs typeface="+mj-cs"/>
              </a:rPr>
              <a:t>Students solve problems related  to authentic situations while working individually or in cooperative and collaborative groups using problem-based and project-based approaches.</a:t>
            </a:r>
            <a:br>
              <a:rPr lang="en-US" sz="2000" kern="1200" dirty="0">
                <a:solidFill>
                  <a:srgbClr val="FFFFFF"/>
                </a:solidFill>
                <a:latin typeface="+mj-lt"/>
                <a:ea typeface="+mj-ea"/>
                <a:cs typeface="+mj-cs"/>
              </a:rPr>
            </a:br>
            <a:br>
              <a:rPr lang="en-US" sz="2000" i="1" kern="1200" dirty="0">
                <a:solidFill>
                  <a:srgbClr val="FFFFFF"/>
                </a:solidFill>
                <a:latin typeface="+mj-lt"/>
                <a:ea typeface="+mj-ea"/>
                <a:cs typeface="+mj-cs"/>
              </a:rPr>
            </a:br>
            <a:r>
              <a:rPr lang="en-US" sz="2000" i="1" kern="1200" dirty="0">
                <a:solidFill>
                  <a:srgbClr val="FFFFFF"/>
                </a:solidFill>
                <a:latin typeface="+mj-lt"/>
                <a:ea typeface="+mj-ea"/>
                <a:cs typeface="+mj-cs"/>
              </a:rPr>
              <a:t>Students apply new knowledge to authentic situations individually or in small groups.</a:t>
            </a:r>
            <a:endParaRPr lang="en-US" sz="1800" i="1" kern="1200" dirty="0">
              <a:solidFill>
                <a:srgbClr val="FFFFFF"/>
              </a:solidFill>
              <a:latin typeface="+mj-lt"/>
              <a:ea typeface="+mj-ea"/>
              <a:cs typeface="+mj-cs"/>
            </a:endParaRPr>
          </a:p>
        </p:txBody>
      </p:sp>
    </p:spTree>
    <p:extLst>
      <p:ext uri="{BB962C8B-B14F-4D97-AF65-F5344CB8AC3E}">
        <p14:creationId xmlns:p14="http://schemas.microsoft.com/office/powerpoint/2010/main" val="270038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988B1-5A04-9045-940F-CBB592949193}"/>
              </a:ext>
            </a:extLst>
          </p:cNvPr>
          <p:cNvSpPr>
            <a:spLocks noGrp="1"/>
          </p:cNvSpPr>
          <p:nvPr>
            <p:ph type="title"/>
          </p:nvPr>
        </p:nvSpPr>
        <p:spPr>
          <a:xfrm>
            <a:off x="838200" y="176214"/>
            <a:ext cx="10515600" cy="1481188"/>
          </a:xfrm>
        </p:spPr>
        <p:txBody>
          <a:bodyPr>
            <a:normAutofit/>
          </a:bodyPr>
          <a:lstStyle/>
          <a:p>
            <a:pPr algn="ctr"/>
            <a:r>
              <a:rPr lang="en-US" sz="4000"/>
              <a:t>Problem sets are legitimate applications</a:t>
            </a:r>
          </a:p>
        </p:txBody>
      </p:sp>
      <p:sp>
        <p:nvSpPr>
          <p:cNvPr id="3" name="Content Placeholder 2">
            <a:extLst>
              <a:ext uri="{FF2B5EF4-FFF2-40B4-BE49-F238E27FC236}">
                <a16:creationId xmlns:a16="http://schemas.microsoft.com/office/drawing/2014/main" id="{9D86ABB5-7481-0C4F-8073-CE8EEEBFBB2D}"/>
              </a:ext>
            </a:extLst>
          </p:cNvPr>
          <p:cNvSpPr>
            <a:spLocks noGrp="1"/>
          </p:cNvSpPr>
          <p:nvPr>
            <p:ph idx="1"/>
          </p:nvPr>
        </p:nvSpPr>
        <p:spPr>
          <a:xfrm>
            <a:off x="838200" y="1847128"/>
            <a:ext cx="3990968" cy="4272681"/>
          </a:xfrm>
        </p:spPr>
        <p:txBody>
          <a:bodyPr>
            <a:normAutofit/>
          </a:bodyPr>
          <a:lstStyle/>
          <a:p>
            <a:r>
              <a:rPr lang="en-US" sz="2000" dirty="0"/>
              <a:t>Simulations with worksheets provide useful in helping students grasp mathematical concepts developed in inquiry labs. Below is an example. (NB. </a:t>
            </a:r>
            <a:r>
              <a:rPr lang="en-US" sz="2000" dirty="0" err="1"/>
              <a:t>PhET</a:t>
            </a:r>
            <a:r>
              <a:rPr lang="en-US" sz="2000" dirty="0"/>
              <a:t> doesn’t have an html5 version yet.)</a:t>
            </a:r>
          </a:p>
          <a:p>
            <a:r>
              <a:rPr lang="en-US" sz="2000" dirty="0">
                <a:hlinkClick r:id="rId2"/>
              </a:rPr>
              <a:t>https://ophysics.com/fl1.html</a:t>
            </a:r>
            <a:r>
              <a:rPr lang="en-US" sz="2000" dirty="0"/>
              <a:t> </a:t>
            </a:r>
          </a:p>
        </p:txBody>
      </p:sp>
      <p:pic>
        <p:nvPicPr>
          <p:cNvPr id="7170" name="Picture 2" descr="Reviewing the Density vs. Buoyancy Worksheet - ppt download">
            <a:extLst>
              <a:ext uri="{FF2B5EF4-FFF2-40B4-BE49-F238E27FC236}">
                <a16:creationId xmlns:a16="http://schemas.microsoft.com/office/drawing/2014/main" id="{EEBED93E-CCD6-2E42-A7C9-D82744A6A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43" r="2" b="3517"/>
          <a:stretch/>
        </p:blipFill>
        <p:spPr bwMode="auto">
          <a:xfrm>
            <a:off x="5191128" y="1847129"/>
            <a:ext cx="6162670" cy="427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1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urviving the Stormy Seas--with Science - Scientific American">
            <a:extLst>
              <a:ext uri="{FF2B5EF4-FFF2-40B4-BE49-F238E27FC236}">
                <a16:creationId xmlns:a16="http://schemas.microsoft.com/office/drawing/2014/main" id="{F0522950-5F92-D345-96E1-EE8FD607DD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93" b="6053"/>
          <a:stretch/>
        </p:blipFill>
        <p:spPr bwMode="auto">
          <a:xfrm>
            <a:off x="2215289" y="1246505"/>
            <a:ext cx="7761422" cy="4364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2C861D-30F7-274B-BB69-A7BEA8243D53}"/>
              </a:ext>
            </a:extLst>
          </p:cNvPr>
          <p:cNvSpPr txBox="1"/>
          <p:nvPr/>
        </p:nvSpPr>
        <p:spPr>
          <a:xfrm>
            <a:off x="1506795" y="5865415"/>
            <a:ext cx="9178410" cy="369332"/>
          </a:xfrm>
          <a:prstGeom prst="rect">
            <a:avLst/>
          </a:prstGeom>
          <a:noFill/>
        </p:spPr>
        <p:txBody>
          <a:bodyPr wrap="none" rtlCol="0">
            <a:spAutoFit/>
          </a:bodyPr>
          <a:lstStyle/>
          <a:p>
            <a:r>
              <a:rPr lang="en-US" dirty="0"/>
              <a:t>Given a limited amount of construction material, build a barge that can carry the maximum load.</a:t>
            </a:r>
          </a:p>
        </p:txBody>
      </p:sp>
    </p:spTree>
    <p:extLst>
      <p:ext uri="{BB962C8B-B14F-4D97-AF65-F5344CB8AC3E}">
        <p14:creationId xmlns:p14="http://schemas.microsoft.com/office/powerpoint/2010/main" val="11387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mc:Choice xmlns:a14="http://schemas.microsoft.com/office/drawing/2010/main" Requires="a14">
          <p:sp>
            <p:nvSpPr>
              <p:cNvPr id="4" name="Title 3">
                <a:extLst>
                  <a:ext uri="{FF2B5EF4-FFF2-40B4-BE49-F238E27FC236}">
                    <a16:creationId xmlns:a16="http://schemas.microsoft.com/office/drawing/2014/main" id="{C6458668-FE63-0C4C-9FA0-376AFE40712B}"/>
                  </a:ext>
                </a:extLst>
              </p:cNvPr>
              <p:cNvSpPr>
                <a:spLocks noGrp="1"/>
              </p:cNvSpPr>
              <p:nvPr>
                <p:ph type="title"/>
              </p:nvPr>
            </p:nvSpPr>
            <p:spPr>
              <a:xfrm>
                <a:off x="2878037" y="2701457"/>
                <a:ext cx="6105194" cy="2517767"/>
              </a:xfrm>
            </p:spPr>
            <p:txBody>
              <a:bodyPr vert="horz" lIns="91440" tIns="45720" rIns="91440" bIns="45720" rtlCol="0" anchor="b">
                <a:normAutofit fontScale="90000"/>
              </a:bodyPr>
              <a:lstStyle/>
              <a:p>
                <a:pPr algn="ctr"/>
                <a:r>
                  <a:rPr lang="en-US" sz="4000" b="1" kern="1200" dirty="0">
                    <a:solidFill>
                      <a:srgbClr val="FFFFFF"/>
                    </a:solidFill>
                    <a:latin typeface="+mj-lt"/>
                    <a:ea typeface="+mj-ea"/>
                    <a:cs typeface="+mj-cs"/>
                  </a:rPr>
                  <a:t>Hypothetical Inquiry</a:t>
                </a:r>
                <a:br>
                  <a:rPr lang="en-US" sz="1500" kern="1200" dirty="0">
                    <a:solidFill>
                      <a:srgbClr val="FFFFFF"/>
                    </a:solidFill>
                    <a:latin typeface="+mj-lt"/>
                    <a:ea typeface="+mj-ea"/>
                    <a:cs typeface="+mj-cs"/>
                  </a:rPr>
                </a:br>
                <a:br>
                  <a:rPr lang="en-US" sz="1500" kern="1200" dirty="0">
                    <a:solidFill>
                      <a:srgbClr val="FFFFFF"/>
                    </a:solidFill>
                    <a:latin typeface="+mj-lt"/>
                    <a:ea typeface="+mj-ea"/>
                    <a:cs typeface="+mj-cs"/>
                  </a:rPr>
                </a:br>
                <a:r>
                  <a:rPr lang="en-US" sz="2000" kern="1200" dirty="0">
                    <a:solidFill>
                      <a:srgbClr val="FFFFFF"/>
                    </a:solidFill>
                  </a:rPr>
                  <a:t>Students develop and test hypotheses that serve as tentative explanations for observed phenomena and guides for further experimentation. </a:t>
                </a:r>
                <a:br>
                  <a:rPr lang="en-US" sz="2000" kern="1200" dirty="0">
                    <a:solidFill>
                      <a:srgbClr val="FFFFFF"/>
                    </a:solidFill>
                  </a:rPr>
                </a:br>
                <a:br>
                  <a:rPr lang="en-US" sz="2000" kern="1200" dirty="0">
                    <a:solidFill>
                      <a:schemeClr val="bg1"/>
                    </a:solidFill>
                  </a:rPr>
                </a:br>
                <a:r>
                  <a:rPr lang="en-US" sz="2000" kern="1200" dirty="0">
                    <a:solidFill>
                      <a:schemeClr val="bg1"/>
                    </a:solidFill>
                  </a:rPr>
                  <a:t>Students generate explanations for:</a:t>
                </a:r>
                <a:br>
                  <a:rPr lang="en-US" sz="2000" kern="1200" dirty="0">
                    <a:solidFill>
                      <a:schemeClr val="bg1"/>
                    </a:solidFill>
                  </a:rPr>
                </a:br>
                <a:br>
                  <a:rPr lang="en-US" sz="2000" kern="1200" dirty="0">
                    <a:solidFill>
                      <a:schemeClr val="bg1"/>
                    </a:solidFill>
                  </a:rPr>
                </a:br>
                <a:r>
                  <a:rPr lang="en-US" sz="2000" kern="1200" dirty="0">
                    <a:solidFill>
                      <a:schemeClr val="bg1"/>
                    </a:solidFill>
                  </a:rPr>
                  <a:t> pressure at depth, </a:t>
                </a:r>
                <a:r>
                  <a:rPr lang="en-US" sz="2000" i="1" kern="1200" dirty="0">
                    <a:solidFill>
                      <a:schemeClr val="bg1"/>
                    </a:solidFill>
                  </a:rPr>
                  <a:t>P = </a:t>
                </a:r>
                <a14:m>
                  <m:oMath xmlns:m="http://schemas.openxmlformats.org/officeDocument/2006/math">
                    <m:r>
                      <a:rPr lang="en-US" sz="2000" i="1">
                        <a:solidFill>
                          <a:schemeClr val="bg1"/>
                        </a:solidFill>
                        <a:latin typeface="Cambria Math" panose="02040503050406030204" pitchFamily="18" charset="0"/>
                        <a:ea typeface="Cambria Math" panose="02040503050406030204" pitchFamily="18" charset="0"/>
                      </a:rPr>
                      <m:t>𝜌</m:t>
                    </m:r>
                  </m:oMath>
                </a14:m>
                <a:r>
                  <a:rPr lang="en-US" sz="2000" i="1" kern="1200" dirty="0">
                    <a:solidFill>
                      <a:schemeClr val="bg1"/>
                    </a:solidFill>
                  </a:rPr>
                  <a:t>gh</a:t>
                </a:r>
                <a:br>
                  <a:rPr lang="en-US" sz="2000" i="1" kern="1200" dirty="0">
                    <a:solidFill>
                      <a:schemeClr val="bg1"/>
                    </a:solidFill>
                  </a:rPr>
                </a:br>
                <a:br>
                  <a:rPr lang="en-US" sz="2000" i="1" dirty="0">
                    <a:solidFill>
                      <a:schemeClr val="bg1"/>
                    </a:solidFill>
                  </a:rPr>
                </a:br>
                <a:r>
                  <a:rPr lang="en-US" sz="2000" kern="1200" dirty="0">
                    <a:solidFill>
                      <a:schemeClr val="bg1"/>
                    </a:solidFill>
                  </a:rPr>
                  <a:t>source of buoyant force</a:t>
                </a:r>
                <a:br>
                  <a:rPr lang="en-US" sz="2000" kern="1200" dirty="0">
                    <a:solidFill>
                      <a:schemeClr val="bg1"/>
                    </a:solidFill>
                  </a:rPr>
                </a:br>
                <a:br>
                  <a:rPr lang="en-US" sz="2000" dirty="0">
                    <a:solidFill>
                      <a:schemeClr val="bg1"/>
                    </a:solidFill>
                  </a:rPr>
                </a:br>
                <a:r>
                  <a:rPr lang="en-US" sz="2000" dirty="0">
                    <a:solidFill>
                      <a:schemeClr val="bg1"/>
                    </a:solidFill>
                  </a:rPr>
                  <a:t>Archimedes’ Principle</a:t>
                </a:r>
                <a:br>
                  <a:rPr lang="en-US" sz="1500" kern="1200" dirty="0">
                    <a:solidFill>
                      <a:srgbClr val="FFFFFF"/>
                    </a:solidFill>
                    <a:latin typeface="+mj-lt"/>
                    <a:ea typeface="+mj-ea"/>
                    <a:cs typeface="+mj-cs"/>
                  </a:rPr>
                </a:br>
                <a:r>
                  <a:rPr lang="en-US" sz="1500" kern="1200" dirty="0">
                    <a:solidFill>
                      <a:srgbClr val="FFFFFF"/>
                    </a:solidFill>
                    <a:latin typeface="+mj-lt"/>
                    <a:ea typeface="+mj-ea"/>
                    <a:cs typeface="+mj-cs"/>
                  </a:rPr>
                  <a:t> </a:t>
                </a:r>
              </a:p>
            </p:txBody>
          </p:sp>
        </mc:Choice>
        <mc:Fallback>
          <p:sp>
            <p:nvSpPr>
              <p:cNvPr id="4" name="Title 3">
                <a:extLst>
                  <a:ext uri="{FF2B5EF4-FFF2-40B4-BE49-F238E27FC236}">
                    <a16:creationId xmlns:a16="http://schemas.microsoft.com/office/drawing/2014/main" id="{C6458668-FE63-0C4C-9FA0-376AFE40712B}"/>
                  </a:ext>
                </a:extLst>
              </p:cNvPr>
              <p:cNvSpPr>
                <a:spLocks noGrp="1" noRot="1" noChangeAspect="1" noMove="1" noResize="1" noEditPoints="1" noAdjustHandles="1" noChangeArrowheads="1" noChangeShapeType="1" noTextEdit="1"/>
              </p:cNvSpPr>
              <p:nvPr>
                <p:ph type="title"/>
              </p:nvPr>
            </p:nvSpPr>
            <p:spPr>
              <a:xfrm>
                <a:off x="2878037" y="2701457"/>
                <a:ext cx="6105194" cy="2517767"/>
              </a:xfrm>
              <a:blipFill>
                <a:blip r:embed="rId3"/>
                <a:stretch>
                  <a:fillRect t="-52261"/>
                </a:stretch>
              </a:blipFill>
            </p:spPr>
            <p:txBody>
              <a:bodyPr/>
              <a:lstStyle/>
              <a:p>
                <a:r>
                  <a:rPr lang="en-US">
                    <a:noFill/>
                  </a:rPr>
                  <a:t> </a:t>
                </a:r>
              </a:p>
            </p:txBody>
          </p:sp>
        </mc:Fallback>
      </mc:AlternateContent>
    </p:spTree>
    <p:extLst>
      <p:ext uri="{BB962C8B-B14F-4D97-AF65-F5344CB8AC3E}">
        <p14:creationId xmlns:p14="http://schemas.microsoft.com/office/powerpoint/2010/main" val="28932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098" name="Picture 2" descr="Beach Ball Floating On Water Images | Summer pool party, Sweet sixteen  birthday party ideas, Floating in water">
            <a:extLst>
              <a:ext uri="{FF2B5EF4-FFF2-40B4-BE49-F238E27FC236}">
                <a16:creationId xmlns:a16="http://schemas.microsoft.com/office/drawing/2014/main" id="{41AC3992-3C71-DB45-844E-A6C5EDAAFE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44" r="1" b="23946"/>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CE56BE-16AE-B04B-9954-C72E3CA12AA8}"/>
              </a:ext>
            </a:extLst>
          </p:cNvPr>
          <p:cNvSpPr txBox="1"/>
          <p:nvPr/>
        </p:nvSpPr>
        <p:spPr>
          <a:xfrm>
            <a:off x="1493181" y="1868561"/>
            <a:ext cx="4051834" cy="2246769"/>
          </a:xfrm>
          <a:prstGeom prst="rect">
            <a:avLst/>
          </a:prstGeom>
          <a:noFill/>
        </p:spPr>
        <p:txBody>
          <a:bodyPr wrap="square" rtlCol="0">
            <a:spAutoFit/>
          </a:bodyPr>
          <a:lstStyle/>
          <a:p>
            <a:r>
              <a:rPr lang="en-US" sz="2800" b="1" dirty="0">
                <a:solidFill>
                  <a:schemeClr val="bg1"/>
                </a:solidFill>
              </a:rPr>
              <a:t>Why do beech balls float?</a:t>
            </a:r>
          </a:p>
          <a:p>
            <a:endParaRPr lang="en-US" sz="2800" b="1" dirty="0">
              <a:solidFill>
                <a:schemeClr val="bg1"/>
              </a:solidFill>
            </a:endParaRPr>
          </a:p>
          <a:p>
            <a:r>
              <a:rPr lang="en-US" sz="2800" b="1" dirty="0">
                <a:solidFill>
                  <a:schemeClr val="bg1"/>
                </a:solidFill>
              </a:rPr>
              <a:t>What happens if you push the beech ball beneath</a:t>
            </a:r>
          </a:p>
          <a:p>
            <a:r>
              <a:rPr lang="en-US" sz="2800" b="1" dirty="0">
                <a:solidFill>
                  <a:schemeClr val="bg1"/>
                </a:solidFill>
              </a:rPr>
              <a:t>the water and release it?</a:t>
            </a:r>
          </a:p>
        </p:txBody>
      </p:sp>
    </p:spTree>
    <p:extLst>
      <p:ext uri="{BB962C8B-B14F-4D97-AF65-F5344CB8AC3E}">
        <p14:creationId xmlns:p14="http://schemas.microsoft.com/office/powerpoint/2010/main" val="24743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4" descr="Fluid Pressure in a Fluid at Rest | PocketLab">
            <a:extLst>
              <a:ext uri="{FF2B5EF4-FFF2-40B4-BE49-F238E27FC236}">
                <a16:creationId xmlns:a16="http://schemas.microsoft.com/office/drawing/2014/main" id="{BDF35EC0-0497-8142-A8A6-A478EF3E81B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845" r="-1" b="-1"/>
          <a:stretch/>
        </p:blipFill>
        <p:spPr bwMode="auto">
          <a:xfrm>
            <a:off x="20" y="655"/>
            <a:ext cx="8115280" cy="44686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Lessons: Fluids | vieyra-software">
            <a:extLst>
              <a:ext uri="{FF2B5EF4-FFF2-40B4-BE49-F238E27FC236}">
                <a16:creationId xmlns:a16="http://schemas.microsoft.com/office/drawing/2014/main" id="{235CB228-FD40-5C43-9492-3373A7BB0DD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8389" r="-1" b="-1"/>
          <a:stretch/>
        </p:blipFill>
        <p:spPr bwMode="auto">
          <a:xfrm>
            <a:off x="8115298" y="-6"/>
            <a:ext cx="4076702" cy="4468876"/>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3F36BE0-90D9-6345-A744-79B377D7D077}"/>
              </a:ext>
            </a:extLst>
          </p:cNvPr>
          <p:cNvSpPr>
            <a:spLocks noGrp="1"/>
          </p:cNvSpPr>
          <p:nvPr>
            <p:ph type="title"/>
          </p:nvPr>
        </p:nvSpPr>
        <p:spPr>
          <a:xfrm>
            <a:off x="1127573" y="4905953"/>
            <a:ext cx="9932691" cy="858742"/>
          </a:xfrm>
        </p:spPr>
        <p:txBody>
          <a:bodyPr vert="horz" lIns="91440" tIns="45720" rIns="91440" bIns="45720" rtlCol="0" anchor="ctr">
            <a:normAutofit/>
          </a:bodyPr>
          <a:lstStyle/>
          <a:p>
            <a:r>
              <a:rPr lang="en-US" sz="2600" kern="1200">
                <a:solidFill>
                  <a:srgbClr val="FFFFFF"/>
                </a:solidFill>
                <a:latin typeface="+mj-lt"/>
                <a:ea typeface="+mj-ea"/>
                <a:cs typeface="+mj-cs"/>
              </a:rPr>
              <a:t>What is empirical the relationship between pressure and depth?</a:t>
            </a:r>
          </a:p>
        </p:txBody>
      </p:sp>
    </p:spTree>
    <p:extLst>
      <p:ext uri="{BB962C8B-B14F-4D97-AF65-F5344CB8AC3E}">
        <p14:creationId xmlns:p14="http://schemas.microsoft.com/office/powerpoint/2010/main" val="174903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6BE0-90D9-6345-A744-79B377D7D077}"/>
              </a:ext>
            </a:extLst>
          </p:cNvPr>
          <p:cNvSpPr>
            <a:spLocks noGrp="1"/>
          </p:cNvSpPr>
          <p:nvPr>
            <p:ph type="title"/>
          </p:nvPr>
        </p:nvSpPr>
        <p:spPr>
          <a:xfrm>
            <a:off x="267893" y="154707"/>
            <a:ext cx="4642434" cy="3274293"/>
          </a:xfrm>
        </p:spPr>
        <p:txBody>
          <a:bodyPr anchor="b">
            <a:noAutofit/>
          </a:bodyPr>
          <a:lstStyle/>
          <a:p>
            <a:r>
              <a:rPr lang="en-US" sz="4800" dirty="0"/>
              <a:t>Explain the relationship between pressure and depth.</a:t>
            </a:r>
          </a:p>
        </p:txBody>
      </p:sp>
      <mc:AlternateContent xmlns:mc="http://schemas.openxmlformats.org/markup-compatibility/2006" xmlns:a14="http://schemas.microsoft.com/office/drawing/2010/main">
        <mc:Choice Requires="a14">
          <p:sp>
            <p:nvSpPr>
              <p:cNvPr id="5126" name="Content Placeholder 5125">
                <a:extLst>
                  <a:ext uri="{FF2B5EF4-FFF2-40B4-BE49-F238E27FC236}">
                    <a16:creationId xmlns:a16="http://schemas.microsoft.com/office/drawing/2014/main" id="{6F84A0F3-49A2-4033-9BA5-7962F9F491EF}"/>
                  </a:ext>
                </a:extLst>
              </p:cNvPr>
              <p:cNvSpPr>
                <a:spLocks noGrp="1"/>
              </p:cNvSpPr>
              <p:nvPr>
                <p:ph idx="1"/>
              </p:nvPr>
            </p:nvSpPr>
            <p:spPr>
              <a:xfrm>
                <a:off x="411479" y="3429000"/>
                <a:ext cx="4498848" cy="2843784"/>
              </a:xfrm>
            </p:spPr>
            <p:txBody>
              <a:bodyPr anchor="t">
                <a:normAutofit/>
              </a:bodyPr>
              <a:lstStyle/>
              <a:p>
                <a:r>
                  <a:rPr lang="en-US" sz="1800" dirty="0"/>
                  <a:t>P = F/A</a:t>
                </a:r>
              </a:p>
              <a:p>
                <a:r>
                  <a:rPr lang="en-US" sz="1800" dirty="0"/>
                  <a:t>P = mg/A</a:t>
                </a:r>
              </a:p>
              <a:p>
                <a:r>
                  <a:rPr lang="en-US" sz="1800" dirty="0"/>
                  <a:t>P = ⍴</a:t>
                </a:r>
                <a:r>
                  <a:rPr lang="en-US" sz="1800" dirty="0" err="1"/>
                  <a:t>gV</a:t>
                </a:r>
                <a:r>
                  <a:rPr lang="en-US" sz="1800" dirty="0"/>
                  <a:t>/A</a:t>
                </a:r>
              </a:p>
              <a:p>
                <a:r>
                  <a:rPr lang="en-US" sz="1800" dirty="0"/>
                  <a:t>Now, V/A = </a:t>
                </a:r>
                <a:r>
                  <a:rPr lang="en-US" sz="1800" dirty="0" err="1"/>
                  <a:t>dA</a:t>
                </a:r>
                <a:r>
                  <a:rPr lang="en-US" sz="1800" dirty="0"/>
                  <a:t>/A = d</a:t>
                </a:r>
              </a:p>
              <a:p>
                <a:r>
                  <a:rPr lang="en-US" sz="1800" dirty="0"/>
                  <a:t>P = ⍴</a:t>
                </a:r>
                <a:r>
                  <a:rPr lang="en-US" sz="1800" dirty="0" err="1"/>
                  <a:t>gd</a:t>
                </a:r>
                <a:r>
                  <a:rPr lang="en-US" sz="1800" dirty="0"/>
                  <a:t> = const * d</a:t>
                </a:r>
              </a:p>
              <a:p>
                <a:r>
                  <a:rPr lang="en-US" sz="1800" dirty="0"/>
                  <a:t>P </a:t>
                </a:r>
                <a14:m>
                  <m:oMath xmlns:m="http://schemas.openxmlformats.org/officeDocument/2006/math">
                    <m:r>
                      <a:rPr lang="en-US" sz="1800" i="1" dirty="0">
                        <a:latin typeface="Cambria Math" panose="02040503050406030204" pitchFamily="18" charset="0"/>
                        <a:ea typeface="Cambria Math" panose="02040503050406030204" pitchFamily="18" charset="0"/>
                      </a:rPr>
                      <m:t>∝ </m:t>
                    </m:r>
                  </m:oMath>
                </a14:m>
                <a:r>
                  <a:rPr lang="en-US" sz="1800" dirty="0"/>
                  <a:t>d</a:t>
                </a:r>
              </a:p>
              <a:p>
                <a:endParaRPr lang="en-US" sz="1800" dirty="0"/>
              </a:p>
            </p:txBody>
          </p:sp>
        </mc:Choice>
        <mc:Fallback xmlns="">
          <p:sp>
            <p:nvSpPr>
              <p:cNvPr id="5126" name="Content Placeholder 5125">
                <a:extLst>
                  <a:ext uri="{FF2B5EF4-FFF2-40B4-BE49-F238E27FC236}">
                    <a16:creationId xmlns:a16="http://schemas.microsoft.com/office/drawing/2014/main" id="{6F84A0F3-49A2-4033-9BA5-7962F9F491EF}"/>
                  </a:ext>
                </a:extLst>
              </p:cNvPr>
              <p:cNvSpPr>
                <a:spLocks noGrp="1" noRot="1" noChangeAspect="1" noMove="1" noResize="1" noEditPoints="1" noAdjustHandles="1" noChangeArrowheads="1" noChangeShapeType="1" noTextEdit="1"/>
              </p:cNvSpPr>
              <p:nvPr>
                <p:ph idx="1"/>
              </p:nvPr>
            </p:nvSpPr>
            <p:spPr>
              <a:xfrm>
                <a:off x="411479" y="3429000"/>
                <a:ext cx="4498848" cy="2843784"/>
              </a:xfrm>
              <a:blipFill>
                <a:blip r:embed="rId2"/>
                <a:stretch>
                  <a:fillRect l="-845" t="-2232"/>
                </a:stretch>
              </a:blipFill>
            </p:spPr>
            <p:txBody>
              <a:bodyPr/>
              <a:lstStyle/>
              <a:p>
                <a:r>
                  <a:rPr lang="en-US">
                    <a:noFill/>
                  </a:rPr>
                  <a:t> </a:t>
                </a:r>
              </a:p>
            </p:txBody>
          </p:sp>
        </mc:Fallback>
      </mc:AlternateContent>
      <p:pic>
        <p:nvPicPr>
          <p:cNvPr id="5122" name="Picture 2" descr="Lessons: Fluids | vieyra-software">
            <a:extLst>
              <a:ext uri="{FF2B5EF4-FFF2-40B4-BE49-F238E27FC236}">
                <a16:creationId xmlns:a16="http://schemas.microsoft.com/office/drawing/2014/main" id="{235CB228-FD40-5C43-9492-3373A7BB0DD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203" r="1"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7BE9D9-8DAF-994D-995A-644C500DB90F}"/>
              </a:ext>
            </a:extLst>
          </p:cNvPr>
          <p:cNvSpPr txBox="1"/>
          <p:nvPr/>
        </p:nvSpPr>
        <p:spPr>
          <a:xfrm>
            <a:off x="1662168" y="5608838"/>
            <a:ext cx="1997470" cy="523220"/>
          </a:xfrm>
          <a:prstGeom prst="rect">
            <a:avLst/>
          </a:prstGeom>
          <a:noFill/>
        </p:spPr>
        <p:txBody>
          <a:bodyPr wrap="none" rtlCol="0">
            <a:spAutoFit/>
          </a:bodyPr>
          <a:lstStyle/>
          <a:p>
            <a:r>
              <a:rPr lang="en-US" sz="2800" b="1" dirty="0">
                <a:solidFill>
                  <a:srgbClr val="FF0000"/>
                </a:solidFill>
              </a:rPr>
              <a:t>Stevin’s Law</a:t>
            </a:r>
          </a:p>
        </p:txBody>
      </p:sp>
    </p:spTree>
    <p:extLst>
      <p:ext uri="{BB962C8B-B14F-4D97-AF65-F5344CB8AC3E}">
        <p14:creationId xmlns:p14="http://schemas.microsoft.com/office/powerpoint/2010/main" val="19425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 name="Freeform: Shape 138">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Freeform: Shape 140">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57FF6B-09BE-EC4B-B27A-9280FBC075C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What is the origin of the buoyant force?</a:t>
            </a:r>
          </a:p>
        </p:txBody>
      </p:sp>
      <p:sp>
        <p:nvSpPr>
          <p:cNvPr id="143" name="Rectangle 1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5" name="Rectangle 1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Archimedes' Principle | Boundless Physics">
            <a:extLst>
              <a:ext uri="{FF2B5EF4-FFF2-40B4-BE49-F238E27FC236}">
                <a16:creationId xmlns:a16="http://schemas.microsoft.com/office/drawing/2014/main" id="{4F388FF2-FD54-354A-BD04-1D226ED3C0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41107" y="625684"/>
            <a:ext cx="5155334" cy="545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wall, device, indoor&#10;&#10;Description automatically generated">
            <a:extLst>
              <a:ext uri="{FF2B5EF4-FFF2-40B4-BE49-F238E27FC236}">
                <a16:creationId xmlns:a16="http://schemas.microsoft.com/office/drawing/2014/main" id="{3A0F7314-C924-7447-867B-272752BADA1D}"/>
              </a:ext>
            </a:extLst>
          </p:cNvPr>
          <p:cNvPicPr>
            <a:picLocks noChangeAspect="1"/>
          </p:cNvPicPr>
          <p:nvPr/>
        </p:nvPicPr>
        <p:blipFill rotWithShape="1">
          <a:blip r:embed="rId3"/>
          <a:srcRect b="4642"/>
          <a:stretch/>
        </p:blipFill>
        <p:spPr>
          <a:xfrm>
            <a:off x="2121670" y="643466"/>
            <a:ext cx="7948659" cy="5571067"/>
          </a:xfrm>
          <a:prstGeom prst="rect">
            <a:avLst/>
          </a:prstGeom>
        </p:spPr>
      </p:pic>
      <p:sp>
        <p:nvSpPr>
          <p:cNvPr id="2" name="TextBox 1">
            <a:extLst>
              <a:ext uri="{FF2B5EF4-FFF2-40B4-BE49-F238E27FC236}">
                <a16:creationId xmlns:a16="http://schemas.microsoft.com/office/drawing/2014/main" id="{E09C5DC0-F2A3-7A47-BCB7-60FC805CEA9C}"/>
              </a:ext>
            </a:extLst>
          </p:cNvPr>
          <p:cNvSpPr txBox="1"/>
          <p:nvPr/>
        </p:nvSpPr>
        <p:spPr>
          <a:xfrm>
            <a:off x="5325762" y="482828"/>
            <a:ext cx="5931244" cy="1569660"/>
          </a:xfrm>
          <a:prstGeom prst="rect">
            <a:avLst/>
          </a:prstGeom>
          <a:noFill/>
        </p:spPr>
        <p:txBody>
          <a:bodyPr wrap="square" rtlCol="0">
            <a:spAutoFit/>
          </a:bodyPr>
          <a:lstStyle/>
          <a:p>
            <a:r>
              <a:rPr lang="en-US" sz="4800" dirty="0"/>
              <a:t>How do we explain Archimedes’ principle?</a:t>
            </a:r>
          </a:p>
        </p:txBody>
      </p:sp>
    </p:spTree>
    <p:extLst>
      <p:ext uri="{BB962C8B-B14F-4D97-AF65-F5344CB8AC3E}">
        <p14:creationId xmlns:p14="http://schemas.microsoft.com/office/powerpoint/2010/main" val="250837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Stunning Underwater Photos Show A Model Pumping Iron And Doing Aerobics At  The Bottom Of An Idyllic Lagoon In Hawaii – Female Muscle">
            <a:extLst>
              <a:ext uri="{FF2B5EF4-FFF2-40B4-BE49-F238E27FC236}">
                <a16:creationId xmlns:a16="http://schemas.microsoft.com/office/drawing/2014/main" id="{82EB6B9E-A401-E648-B543-B457DBF975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54" r="3811" b="-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43D1BE-E6B4-0C4C-9756-8B95CB4C9FA6}"/>
              </a:ext>
            </a:extLst>
          </p:cNvPr>
          <p:cNvSpPr txBox="1"/>
          <p:nvPr/>
        </p:nvSpPr>
        <p:spPr>
          <a:xfrm>
            <a:off x="375138" y="5498123"/>
            <a:ext cx="6804042" cy="954107"/>
          </a:xfrm>
          <a:prstGeom prst="rect">
            <a:avLst/>
          </a:prstGeom>
          <a:noFill/>
        </p:spPr>
        <p:txBody>
          <a:bodyPr wrap="none" rtlCol="0">
            <a:spAutoFit/>
          </a:bodyPr>
          <a:lstStyle/>
          <a:p>
            <a:r>
              <a:rPr lang="en-US" sz="2800" dirty="0"/>
              <a:t>Have you ever lifted rocks under water?</a:t>
            </a:r>
          </a:p>
          <a:p>
            <a:r>
              <a:rPr lang="en-US" sz="2800" dirty="0"/>
              <a:t>What happens if you take them out of water?</a:t>
            </a:r>
          </a:p>
        </p:txBody>
      </p:sp>
    </p:spTree>
    <p:extLst>
      <p:ext uri="{BB962C8B-B14F-4D97-AF65-F5344CB8AC3E}">
        <p14:creationId xmlns:p14="http://schemas.microsoft.com/office/powerpoint/2010/main" val="29800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funnel chart&#10;&#10;Description automatically generated">
            <a:extLst>
              <a:ext uri="{FF2B5EF4-FFF2-40B4-BE49-F238E27FC236}">
                <a16:creationId xmlns:a16="http://schemas.microsoft.com/office/drawing/2014/main" id="{9B03FC4B-1617-D344-AF7D-09CBDD6AF674}"/>
              </a:ext>
            </a:extLst>
          </p:cNvPr>
          <p:cNvPicPr>
            <a:picLocks noChangeAspect="1"/>
          </p:cNvPicPr>
          <p:nvPr/>
        </p:nvPicPr>
        <p:blipFill>
          <a:blip r:embed="rId2"/>
          <a:stretch>
            <a:fillRect/>
          </a:stretch>
        </p:blipFill>
        <p:spPr>
          <a:xfrm>
            <a:off x="1643944" y="2222388"/>
            <a:ext cx="3335830" cy="3384977"/>
          </a:xfrm>
          <a:prstGeom prst="rect">
            <a:avLst/>
          </a:prstGeom>
        </p:spPr>
      </p:pic>
      <p:pic>
        <p:nvPicPr>
          <p:cNvPr id="3" name="Picture 2" descr="Chart, funnel chart&#10;&#10;Description automatically generated">
            <a:extLst>
              <a:ext uri="{FF2B5EF4-FFF2-40B4-BE49-F238E27FC236}">
                <a16:creationId xmlns:a16="http://schemas.microsoft.com/office/drawing/2014/main" id="{DAB827CE-7357-364F-8205-893C728BB2CC}"/>
              </a:ext>
            </a:extLst>
          </p:cNvPr>
          <p:cNvPicPr>
            <a:picLocks noChangeAspect="1"/>
          </p:cNvPicPr>
          <p:nvPr/>
        </p:nvPicPr>
        <p:blipFill>
          <a:blip r:embed="rId3"/>
          <a:stretch>
            <a:fillRect/>
          </a:stretch>
        </p:blipFill>
        <p:spPr>
          <a:xfrm>
            <a:off x="6845375" y="2223686"/>
            <a:ext cx="3702681" cy="3432528"/>
          </a:xfrm>
          <a:prstGeom prst="rect">
            <a:avLst/>
          </a:prstGeom>
        </p:spPr>
      </p:pic>
      <p:sp>
        <p:nvSpPr>
          <p:cNvPr id="6" name="TextBox 5">
            <a:extLst>
              <a:ext uri="{FF2B5EF4-FFF2-40B4-BE49-F238E27FC236}">
                <a16:creationId xmlns:a16="http://schemas.microsoft.com/office/drawing/2014/main" id="{8A719205-AA39-8D44-B7C0-3A2CF2D63FEE}"/>
              </a:ext>
            </a:extLst>
          </p:cNvPr>
          <p:cNvSpPr txBox="1"/>
          <p:nvPr/>
        </p:nvSpPr>
        <p:spPr>
          <a:xfrm>
            <a:off x="2907324" y="6025662"/>
            <a:ext cx="6646608" cy="369332"/>
          </a:xfrm>
          <a:prstGeom prst="rect">
            <a:avLst/>
          </a:prstGeom>
          <a:noFill/>
        </p:spPr>
        <p:txBody>
          <a:bodyPr wrap="square" rtlCol="0">
            <a:spAutoFit/>
          </a:bodyPr>
          <a:lstStyle/>
          <a:p>
            <a:r>
              <a:rPr lang="en-US" dirty="0"/>
              <a:t>Floating						    Sinking</a:t>
            </a:r>
          </a:p>
        </p:txBody>
      </p:sp>
      <p:sp>
        <p:nvSpPr>
          <p:cNvPr id="2" name="TextBox 1">
            <a:extLst>
              <a:ext uri="{FF2B5EF4-FFF2-40B4-BE49-F238E27FC236}">
                <a16:creationId xmlns:a16="http://schemas.microsoft.com/office/drawing/2014/main" id="{3BD2DABF-09CF-764F-BEED-F8E686298E99}"/>
              </a:ext>
            </a:extLst>
          </p:cNvPr>
          <p:cNvSpPr txBox="1"/>
          <p:nvPr/>
        </p:nvSpPr>
        <p:spPr>
          <a:xfrm>
            <a:off x="3740227" y="1065969"/>
            <a:ext cx="4711546" cy="369332"/>
          </a:xfrm>
          <a:prstGeom prst="rect">
            <a:avLst/>
          </a:prstGeom>
          <a:noFill/>
        </p:spPr>
        <p:txBody>
          <a:bodyPr wrap="none" rtlCol="0">
            <a:spAutoFit/>
          </a:bodyPr>
          <a:lstStyle/>
          <a:p>
            <a:r>
              <a:rPr lang="en-US" dirty="0"/>
              <a:t>Why do some things float and other things sink?</a:t>
            </a:r>
          </a:p>
        </p:txBody>
      </p:sp>
    </p:spTree>
    <p:extLst>
      <p:ext uri="{BB962C8B-B14F-4D97-AF65-F5344CB8AC3E}">
        <p14:creationId xmlns:p14="http://schemas.microsoft.com/office/powerpoint/2010/main" val="84872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6146" name="Picture 2" descr="Density, Temperature, and Salinity | manoa.hawaii.edu/ExploringOurFluidEarth">
            <a:extLst>
              <a:ext uri="{FF2B5EF4-FFF2-40B4-BE49-F238E27FC236}">
                <a16:creationId xmlns:a16="http://schemas.microsoft.com/office/drawing/2014/main" id="{72340CB4-4684-C04B-A11D-AA0D4955AE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0151" y="1286934"/>
            <a:ext cx="9331700" cy="4105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198BA9-577B-8844-A5D3-C5489D5797CD}"/>
              </a:ext>
            </a:extLst>
          </p:cNvPr>
          <p:cNvSpPr txBox="1"/>
          <p:nvPr/>
        </p:nvSpPr>
        <p:spPr>
          <a:xfrm>
            <a:off x="2206567" y="5529481"/>
            <a:ext cx="1877437" cy="369332"/>
          </a:xfrm>
          <a:prstGeom prst="rect">
            <a:avLst/>
          </a:prstGeom>
          <a:noFill/>
        </p:spPr>
        <p:txBody>
          <a:bodyPr wrap="none" rtlCol="0">
            <a:spAutoFit/>
          </a:bodyPr>
          <a:lstStyle/>
          <a:p>
            <a:r>
              <a:rPr lang="en-US" dirty="0"/>
              <a:t>Object density &lt; 1</a:t>
            </a:r>
          </a:p>
        </p:txBody>
      </p:sp>
      <p:sp>
        <p:nvSpPr>
          <p:cNvPr id="7" name="TextBox 6">
            <a:extLst>
              <a:ext uri="{FF2B5EF4-FFF2-40B4-BE49-F238E27FC236}">
                <a16:creationId xmlns:a16="http://schemas.microsoft.com/office/drawing/2014/main" id="{02342BEA-DC1A-0D4B-B0B2-A754FFF471CB}"/>
              </a:ext>
            </a:extLst>
          </p:cNvPr>
          <p:cNvSpPr txBox="1"/>
          <p:nvPr/>
        </p:nvSpPr>
        <p:spPr>
          <a:xfrm>
            <a:off x="5130831" y="5529481"/>
            <a:ext cx="1930337" cy="369332"/>
          </a:xfrm>
          <a:prstGeom prst="rect">
            <a:avLst/>
          </a:prstGeom>
          <a:noFill/>
        </p:spPr>
        <p:txBody>
          <a:bodyPr wrap="none" rtlCol="0">
            <a:spAutoFit/>
          </a:bodyPr>
          <a:lstStyle/>
          <a:p>
            <a:r>
              <a:rPr lang="en-US" dirty="0"/>
              <a:t>Object density  = 1</a:t>
            </a:r>
          </a:p>
        </p:txBody>
      </p:sp>
      <p:sp>
        <p:nvSpPr>
          <p:cNvPr id="8" name="TextBox 7">
            <a:extLst>
              <a:ext uri="{FF2B5EF4-FFF2-40B4-BE49-F238E27FC236}">
                <a16:creationId xmlns:a16="http://schemas.microsoft.com/office/drawing/2014/main" id="{FF0FAC11-C91D-EB42-BE7D-F60E5C0E1E3B}"/>
              </a:ext>
            </a:extLst>
          </p:cNvPr>
          <p:cNvSpPr txBox="1"/>
          <p:nvPr/>
        </p:nvSpPr>
        <p:spPr>
          <a:xfrm>
            <a:off x="8296154" y="5525670"/>
            <a:ext cx="1877437" cy="369332"/>
          </a:xfrm>
          <a:prstGeom prst="rect">
            <a:avLst/>
          </a:prstGeom>
          <a:noFill/>
        </p:spPr>
        <p:txBody>
          <a:bodyPr wrap="none" rtlCol="0">
            <a:spAutoFit/>
          </a:bodyPr>
          <a:lstStyle/>
          <a:p>
            <a:r>
              <a:rPr lang="en-US" dirty="0"/>
              <a:t>Object density &gt; 1</a:t>
            </a:r>
          </a:p>
        </p:txBody>
      </p:sp>
      <p:sp>
        <p:nvSpPr>
          <p:cNvPr id="3" name="TextBox 2">
            <a:extLst>
              <a:ext uri="{FF2B5EF4-FFF2-40B4-BE49-F238E27FC236}">
                <a16:creationId xmlns:a16="http://schemas.microsoft.com/office/drawing/2014/main" id="{1262A57D-2513-8543-A773-5B62D0FC4AC4}"/>
              </a:ext>
            </a:extLst>
          </p:cNvPr>
          <p:cNvSpPr txBox="1"/>
          <p:nvPr/>
        </p:nvSpPr>
        <p:spPr>
          <a:xfrm>
            <a:off x="4982308" y="918266"/>
            <a:ext cx="2369559" cy="369332"/>
          </a:xfrm>
          <a:prstGeom prst="rect">
            <a:avLst/>
          </a:prstGeom>
          <a:noFill/>
        </p:spPr>
        <p:txBody>
          <a:bodyPr wrap="none" rtlCol="0">
            <a:spAutoFit/>
          </a:bodyPr>
          <a:lstStyle/>
          <a:p>
            <a:r>
              <a:rPr lang="en-US" dirty="0"/>
              <a:t>Density of the fluid = 1</a:t>
            </a:r>
          </a:p>
        </p:txBody>
      </p:sp>
      <p:sp>
        <p:nvSpPr>
          <p:cNvPr id="4" name="TextBox 3">
            <a:extLst>
              <a:ext uri="{FF2B5EF4-FFF2-40B4-BE49-F238E27FC236}">
                <a16:creationId xmlns:a16="http://schemas.microsoft.com/office/drawing/2014/main" id="{21A80F4D-FAA1-454A-A37C-417EBADF3427}"/>
              </a:ext>
            </a:extLst>
          </p:cNvPr>
          <p:cNvSpPr txBox="1"/>
          <p:nvPr/>
        </p:nvSpPr>
        <p:spPr>
          <a:xfrm>
            <a:off x="3096526" y="6309546"/>
            <a:ext cx="6138347" cy="369332"/>
          </a:xfrm>
          <a:prstGeom prst="rect">
            <a:avLst/>
          </a:prstGeom>
          <a:noFill/>
        </p:spPr>
        <p:txBody>
          <a:bodyPr wrap="none" rtlCol="0">
            <a:spAutoFit/>
          </a:bodyPr>
          <a:lstStyle/>
          <a:p>
            <a:r>
              <a:rPr lang="en-US" dirty="0"/>
              <a:t>What is relationship between densities for sinking and floating?</a:t>
            </a:r>
          </a:p>
        </p:txBody>
      </p:sp>
    </p:spTree>
    <p:extLst>
      <p:ext uri="{BB962C8B-B14F-4D97-AF65-F5344CB8AC3E}">
        <p14:creationId xmlns:p14="http://schemas.microsoft.com/office/powerpoint/2010/main" val="288240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Asbestos Exposure on Battleships | Navy Veterans &amp; Mesothelioma">
            <a:extLst>
              <a:ext uri="{FF2B5EF4-FFF2-40B4-BE49-F238E27FC236}">
                <a16:creationId xmlns:a16="http://schemas.microsoft.com/office/drawing/2014/main" id="{83FF5908-0A95-4A4B-AA2C-49CD68893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3" r="-1" b="2000"/>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A05926-A026-7047-AEDC-5552C62CE09D}"/>
              </a:ext>
            </a:extLst>
          </p:cNvPr>
          <p:cNvSpPr txBox="1"/>
          <p:nvPr/>
        </p:nvSpPr>
        <p:spPr>
          <a:xfrm>
            <a:off x="7115666" y="5499331"/>
            <a:ext cx="4036490" cy="523220"/>
          </a:xfrm>
          <a:prstGeom prst="rect">
            <a:avLst/>
          </a:prstGeom>
          <a:noFill/>
        </p:spPr>
        <p:txBody>
          <a:bodyPr wrap="none" rtlCol="0">
            <a:spAutoFit/>
          </a:bodyPr>
          <a:lstStyle/>
          <a:p>
            <a:r>
              <a:rPr lang="en-US" sz="2800" dirty="0"/>
              <a:t>How can battleships float?</a:t>
            </a:r>
          </a:p>
        </p:txBody>
      </p:sp>
    </p:spTree>
    <p:extLst>
      <p:ext uri="{BB962C8B-B14F-4D97-AF65-F5344CB8AC3E}">
        <p14:creationId xmlns:p14="http://schemas.microsoft.com/office/powerpoint/2010/main" val="2014587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Icon&#10;&#10;Description automatically generated">
            <a:extLst>
              <a:ext uri="{FF2B5EF4-FFF2-40B4-BE49-F238E27FC236}">
                <a16:creationId xmlns:a16="http://schemas.microsoft.com/office/drawing/2014/main" id="{64984C21-A2F3-0B47-8B2B-DFD83FD0CB55}"/>
              </a:ext>
            </a:extLst>
          </p:cNvPr>
          <p:cNvPicPr>
            <a:picLocks noChangeAspect="1"/>
          </p:cNvPicPr>
          <p:nvPr/>
        </p:nvPicPr>
        <p:blipFill>
          <a:blip r:embed="rId2"/>
          <a:stretch>
            <a:fillRect/>
          </a:stretch>
        </p:blipFill>
        <p:spPr>
          <a:xfrm>
            <a:off x="3217679" y="1627314"/>
            <a:ext cx="5791199" cy="3126807"/>
          </a:xfrm>
          <a:prstGeom prst="rect">
            <a:avLst/>
          </a:prstGeom>
        </p:spPr>
      </p:pic>
      <p:sp>
        <p:nvSpPr>
          <p:cNvPr id="2" name="TextBox 1">
            <a:extLst>
              <a:ext uri="{FF2B5EF4-FFF2-40B4-BE49-F238E27FC236}">
                <a16:creationId xmlns:a16="http://schemas.microsoft.com/office/drawing/2014/main" id="{4CA9D2EB-BD5B-3D47-829C-15F7F0714655}"/>
              </a:ext>
            </a:extLst>
          </p:cNvPr>
          <p:cNvSpPr txBox="1"/>
          <p:nvPr/>
        </p:nvSpPr>
        <p:spPr>
          <a:xfrm>
            <a:off x="2700420" y="5046020"/>
            <a:ext cx="6825715" cy="369332"/>
          </a:xfrm>
          <a:prstGeom prst="rect">
            <a:avLst/>
          </a:prstGeom>
          <a:noFill/>
        </p:spPr>
        <p:txBody>
          <a:bodyPr wrap="none" rtlCol="0">
            <a:spAutoFit/>
          </a:bodyPr>
          <a:lstStyle/>
          <a:p>
            <a:r>
              <a:rPr lang="en-US" dirty="0"/>
              <a:t>Floating things rest at different  levels in the same fluid. Why is this so?</a:t>
            </a:r>
          </a:p>
        </p:txBody>
      </p:sp>
    </p:spTree>
    <p:extLst>
      <p:ext uri="{BB962C8B-B14F-4D97-AF65-F5344CB8AC3E}">
        <p14:creationId xmlns:p14="http://schemas.microsoft.com/office/powerpoint/2010/main" val="294813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6458668-FE63-0C4C-9FA0-376AFE40712B}"/>
              </a:ext>
            </a:extLst>
          </p:cNvPr>
          <p:cNvSpPr>
            <a:spLocks noGrp="1"/>
          </p:cNvSpPr>
          <p:nvPr>
            <p:ph type="title"/>
          </p:nvPr>
        </p:nvSpPr>
        <p:spPr>
          <a:xfrm>
            <a:off x="3043403" y="2275149"/>
            <a:ext cx="6105194" cy="2307702"/>
          </a:xfrm>
        </p:spPr>
        <p:txBody>
          <a:bodyPr vert="horz" lIns="91440" tIns="45720" rIns="91440" bIns="45720" rtlCol="0" anchor="b">
            <a:normAutofit fontScale="90000"/>
          </a:bodyPr>
          <a:lstStyle/>
          <a:p>
            <a:pPr algn="ctr"/>
            <a:r>
              <a:rPr lang="en-US" sz="4000" b="1" kern="1200" dirty="0">
                <a:solidFill>
                  <a:srgbClr val="FFFFFF"/>
                </a:solidFill>
                <a:latin typeface="+mj-lt"/>
                <a:ea typeface="+mj-ea"/>
                <a:cs typeface="+mj-cs"/>
              </a:rPr>
              <a:t>Interactive Demo</a:t>
            </a:r>
            <a:br>
              <a:rPr lang="en-US" sz="15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Students are engaged in explanation and prediction-making that allows teacher to elicit, identify, confront, and resolve alternative conceptions.</a:t>
            </a:r>
            <a:br>
              <a:rPr lang="en-US" sz="2000" kern="1200" dirty="0">
                <a:solidFill>
                  <a:srgbClr val="FFFFFF"/>
                </a:solidFill>
                <a:latin typeface="+mj-lt"/>
                <a:ea typeface="+mj-ea"/>
                <a:cs typeface="+mj-cs"/>
              </a:rPr>
            </a:br>
            <a:br>
              <a:rPr lang="en-US" sz="2000" i="1" kern="1200" dirty="0">
                <a:solidFill>
                  <a:srgbClr val="FFFFFF"/>
                </a:solidFill>
                <a:latin typeface="+mj-lt"/>
                <a:ea typeface="+mj-ea"/>
                <a:cs typeface="+mj-cs"/>
              </a:rPr>
            </a:br>
            <a:r>
              <a:rPr lang="en-US" sz="2000" i="1" kern="1200" dirty="0">
                <a:solidFill>
                  <a:srgbClr val="FFFFFF"/>
                </a:solidFill>
                <a:latin typeface="+mj-lt"/>
                <a:ea typeface="+mj-ea"/>
                <a:cs typeface="+mj-cs"/>
              </a:rPr>
              <a:t>Students develop a relationship between weight in air, in water, and the buoyant force.</a:t>
            </a:r>
          </a:p>
        </p:txBody>
      </p:sp>
    </p:spTree>
    <p:extLst>
      <p:ext uri="{BB962C8B-B14F-4D97-AF65-F5344CB8AC3E}">
        <p14:creationId xmlns:p14="http://schemas.microsoft.com/office/powerpoint/2010/main" val="4167359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957</Words>
  <Application>Microsoft Macintosh PowerPoint</Application>
  <PresentationFormat>Widescreen</PresentationFormat>
  <Paragraphs>158</Paragraphs>
  <Slides>33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Cambria Math</vt:lpstr>
      <vt:lpstr>Impact</vt:lpstr>
      <vt:lpstr>Office Theme</vt:lpstr>
      <vt:lpstr>Buoyancy</vt:lpstr>
      <vt:lpstr>Discovery Learning  Students develop concepts (and learn names for these new concepts) based on first-hand experiences.  Students reflect on mental models, experience floating and sinking, as well as buoyant force. </vt:lpstr>
      <vt:lpstr>PowerPoint Presentation</vt:lpstr>
      <vt:lpstr>PowerPoint Presentation</vt:lpstr>
      <vt:lpstr>PowerPoint Presentation</vt:lpstr>
      <vt:lpstr>PowerPoint Presentation</vt:lpstr>
      <vt:lpstr>PowerPoint Presentation</vt:lpstr>
      <vt:lpstr>PowerPoint Presentation</vt:lpstr>
      <vt:lpstr>Interactive Demo  Students are engaged in explanation and prediction-making that allows teacher to elicit, identify, confront, and resolve alternative conceptions.  Students develop a relationship between weight in air, in water, and the buoyant force.</vt:lpstr>
      <vt:lpstr>PowerPoint Presentation</vt:lpstr>
      <vt:lpstr>PowerPoint Presentation</vt:lpstr>
      <vt:lpstr>PowerPoint Presentation</vt:lpstr>
      <vt:lpstr>Inquiry Lesson  Students identify scientific principles and/or relationships by working with a teacher who demonstrates the inquiry process and uses a “think aloud” protocol throughout.  Students identify factors that might influence buoyant force and conduct simple tests. </vt:lpstr>
      <vt:lpstr>PowerPoint Presentation</vt:lpstr>
      <vt:lpstr>PowerPoint Presentation</vt:lpstr>
      <vt:lpstr>Find the relationship using data.</vt:lpstr>
      <vt:lpstr>PowerPoint Presentation</vt:lpstr>
      <vt:lpstr>PowerPoint Presentation</vt:lpstr>
      <vt:lpstr>PowerPoint Presentation</vt:lpstr>
      <vt:lpstr>Factors that might influence buoyancy…</vt:lpstr>
      <vt:lpstr>Conducting a controlled scientific experiment</vt:lpstr>
      <vt:lpstr>Data Collection and Analysis (example data) Which factors affect buoyancy?</vt:lpstr>
      <vt:lpstr>Inquiry Lab  Students, working primarily on their own, establish empirical laws based on measurement of variables under controlled conditions.  Students establish empirical law for volume of immersed object and density of liquid, F = ρVg.   </vt:lpstr>
      <vt:lpstr>Experimental Work (collaborative learning) Students already know how to create and interpret graphs.</vt:lpstr>
      <vt:lpstr>Conclusion</vt:lpstr>
      <vt:lpstr>Real-world Applications  Students solve problems related  to authentic situations while working individually or in cooperative and collaborative groups using problem-based and project-based approaches.  Students apply new knowledge to authentic situations individually or in small groups.</vt:lpstr>
      <vt:lpstr>Problem sets are legitimate applications</vt:lpstr>
      <vt:lpstr>PowerPoint Presentation</vt:lpstr>
      <vt:lpstr>Hypothetical Inquiry  Students develop and test hypotheses that serve as tentative explanations for observed phenomena and guides for further experimentation.   Students generate explanations for:   pressure at depth, P = ρgh  source of buoyant force  Archimedes’ Principle  </vt:lpstr>
      <vt:lpstr>What is empirical the relationship between pressure and depth?</vt:lpstr>
      <vt:lpstr>Explain the relationship between pressure and depth.</vt:lpstr>
      <vt:lpstr>What is the origin of the buoyant force?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Buoyancy</dc:title>
  <dc:creator>Wenning, Carl</dc:creator>
  <cp:lastModifiedBy>Wenning, Carl</cp:lastModifiedBy>
  <cp:revision>66</cp:revision>
  <cp:lastPrinted>2021-01-27T19:03:04Z</cp:lastPrinted>
  <dcterms:created xsi:type="dcterms:W3CDTF">2021-01-27T14:09:11Z</dcterms:created>
  <dcterms:modified xsi:type="dcterms:W3CDTF">2021-01-28T15:34:46Z</dcterms:modified>
</cp:coreProperties>
</file>