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8" r:id="rId7"/>
    <p:sldId id="271" r:id="rId8"/>
    <p:sldId id="272" r:id="rId9"/>
    <p:sldId id="273" r:id="rId10"/>
    <p:sldId id="270" r:id="rId11"/>
  </p:sldIdLst>
  <p:sldSz cx="9144000" cy="5143500" type="screen16x9"/>
  <p:notesSz cx="6858000" cy="9144000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0"/>
    <p:restoredTop sz="94694"/>
  </p:normalViewPr>
  <p:slideViewPr>
    <p:cSldViewPr>
      <p:cViewPr varScale="1">
        <p:scale>
          <a:sx n="138" d="100"/>
          <a:sy n="138" d="100"/>
        </p:scale>
        <p:origin x="176" y="5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844BF-FF58-49FD-87ED-31B58E94A251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171D27A-713C-47C7-BA44-893250EB5D4C}">
      <dgm:prSet/>
      <dgm:spPr/>
      <dgm:t>
        <a:bodyPr/>
        <a:lstStyle/>
        <a:p>
          <a:r>
            <a:rPr lang="en-US"/>
            <a:t>Collaborative learning is a variant of cooperative learning.</a:t>
          </a:r>
        </a:p>
      </dgm:t>
    </dgm:pt>
    <dgm:pt modelId="{F0CCB89C-9D97-4118-9C62-65CAB079E763}" type="parTrans" cxnId="{04098EFA-62B6-47DF-A481-FDB4BD62D7F3}">
      <dgm:prSet/>
      <dgm:spPr/>
      <dgm:t>
        <a:bodyPr/>
        <a:lstStyle/>
        <a:p>
          <a:endParaRPr lang="en-US"/>
        </a:p>
      </dgm:t>
    </dgm:pt>
    <dgm:pt modelId="{28661B3E-7396-4B93-A6CF-A6CA8597609C}" type="sibTrans" cxnId="{04098EFA-62B6-47DF-A481-FDB4BD62D7F3}">
      <dgm:prSet/>
      <dgm:spPr/>
      <dgm:t>
        <a:bodyPr/>
        <a:lstStyle/>
        <a:p>
          <a:endParaRPr lang="en-US"/>
        </a:p>
      </dgm:t>
    </dgm:pt>
    <dgm:pt modelId="{907B9D51-FA99-41F0-83E9-881A51B3B8D6}">
      <dgm:prSet/>
      <dgm:spPr/>
      <dgm:t>
        <a:bodyPr/>
        <a:lstStyle/>
        <a:p>
          <a:r>
            <a:rPr lang="en-US"/>
            <a:t>Collaborative learning consists of small cooperative groups working on different aspects of the same problem.</a:t>
          </a:r>
        </a:p>
      </dgm:t>
    </dgm:pt>
    <dgm:pt modelId="{0F835B3F-89CB-43F7-9FC4-87DDAB0E7EDA}" type="parTrans" cxnId="{8D433450-9982-4233-8FDD-69E06DDA21D8}">
      <dgm:prSet/>
      <dgm:spPr/>
      <dgm:t>
        <a:bodyPr/>
        <a:lstStyle/>
        <a:p>
          <a:endParaRPr lang="en-US"/>
        </a:p>
      </dgm:t>
    </dgm:pt>
    <dgm:pt modelId="{11B1D907-10C9-4E9D-A7BD-A9B228F413FD}" type="sibTrans" cxnId="{8D433450-9982-4233-8FDD-69E06DDA21D8}">
      <dgm:prSet/>
      <dgm:spPr/>
      <dgm:t>
        <a:bodyPr/>
        <a:lstStyle/>
        <a:p>
          <a:endParaRPr lang="en-US"/>
        </a:p>
      </dgm:t>
    </dgm:pt>
    <dgm:pt modelId="{739B9A9B-37A3-4A14-929B-880BF716FA23}">
      <dgm:prSet/>
      <dgm:spPr/>
      <dgm:t>
        <a:bodyPr/>
        <a:lstStyle/>
        <a:p>
          <a:r>
            <a:rPr lang="en-US"/>
            <a:t>“Jigsaw activities”  typify collaborative work.</a:t>
          </a:r>
        </a:p>
      </dgm:t>
    </dgm:pt>
    <dgm:pt modelId="{2F4A07C4-E4F5-4DD9-87EF-09857B885D84}" type="parTrans" cxnId="{B28D246B-8115-4301-90C1-F096A4D3532A}">
      <dgm:prSet/>
      <dgm:spPr/>
      <dgm:t>
        <a:bodyPr/>
        <a:lstStyle/>
        <a:p>
          <a:endParaRPr lang="en-US"/>
        </a:p>
      </dgm:t>
    </dgm:pt>
    <dgm:pt modelId="{26D94A6A-5903-4903-BD5E-DC9018CB34E0}" type="sibTrans" cxnId="{B28D246B-8115-4301-90C1-F096A4D3532A}">
      <dgm:prSet/>
      <dgm:spPr/>
      <dgm:t>
        <a:bodyPr/>
        <a:lstStyle/>
        <a:p>
          <a:endParaRPr lang="en-US"/>
        </a:p>
      </dgm:t>
    </dgm:pt>
    <dgm:pt modelId="{8B7ED9F8-53F5-6F44-8EEF-8CAB45554665}" type="pres">
      <dgm:prSet presAssocID="{4B1844BF-FF58-49FD-87ED-31B58E94A2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62F1AA-E7B8-E940-AF3A-A76551546D6E}" type="pres">
      <dgm:prSet presAssocID="{E171D27A-713C-47C7-BA44-893250EB5D4C}" presName="hierRoot1" presStyleCnt="0"/>
      <dgm:spPr/>
    </dgm:pt>
    <dgm:pt modelId="{0A67A332-682E-3E4B-99E6-3BA16CBBCB86}" type="pres">
      <dgm:prSet presAssocID="{E171D27A-713C-47C7-BA44-893250EB5D4C}" presName="composite" presStyleCnt="0"/>
      <dgm:spPr/>
    </dgm:pt>
    <dgm:pt modelId="{A083DB6C-A3CB-4B45-99C3-FB4A765DD277}" type="pres">
      <dgm:prSet presAssocID="{E171D27A-713C-47C7-BA44-893250EB5D4C}" presName="background" presStyleLbl="node0" presStyleIdx="0" presStyleCnt="3"/>
      <dgm:spPr/>
    </dgm:pt>
    <dgm:pt modelId="{9CF1933C-4A56-A349-A269-B42C70534099}" type="pres">
      <dgm:prSet presAssocID="{E171D27A-713C-47C7-BA44-893250EB5D4C}" presName="text" presStyleLbl="fgAcc0" presStyleIdx="0" presStyleCnt="3">
        <dgm:presLayoutVars>
          <dgm:chPref val="3"/>
        </dgm:presLayoutVars>
      </dgm:prSet>
      <dgm:spPr/>
    </dgm:pt>
    <dgm:pt modelId="{2F4D2E37-DB5E-0741-8C1E-0B8D1FFD6BC3}" type="pres">
      <dgm:prSet presAssocID="{E171D27A-713C-47C7-BA44-893250EB5D4C}" presName="hierChild2" presStyleCnt="0"/>
      <dgm:spPr/>
    </dgm:pt>
    <dgm:pt modelId="{26ADE6A8-545F-F646-A945-9BA5E6EB912A}" type="pres">
      <dgm:prSet presAssocID="{907B9D51-FA99-41F0-83E9-881A51B3B8D6}" presName="hierRoot1" presStyleCnt="0"/>
      <dgm:spPr/>
    </dgm:pt>
    <dgm:pt modelId="{6487459B-8849-E643-B20E-2ABBEAD8435F}" type="pres">
      <dgm:prSet presAssocID="{907B9D51-FA99-41F0-83E9-881A51B3B8D6}" presName="composite" presStyleCnt="0"/>
      <dgm:spPr/>
    </dgm:pt>
    <dgm:pt modelId="{8F80A5B3-0762-C449-9C0B-7263BC9F3880}" type="pres">
      <dgm:prSet presAssocID="{907B9D51-FA99-41F0-83E9-881A51B3B8D6}" presName="background" presStyleLbl="node0" presStyleIdx="1" presStyleCnt="3"/>
      <dgm:spPr/>
    </dgm:pt>
    <dgm:pt modelId="{4937DD5B-2330-0D42-A7F3-BC01C228AA55}" type="pres">
      <dgm:prSet presAssocID="{907B9D51-FA99-41F0-83E9-881A51B3B8D6}" presName="text" presStyleLbl="fgAcc0" presStyleIdx="1" presStyleCnt="3">
        <dgm:presLayoutVars>
          <dgm:chPref val="3"/>
        </dgm:presLayoutVars>
      </dgm:prSet>
      <dgm:spPr/>
    </dgm:pt>
    <dgm:pt modelId="{19B84F42-F746-3B4F-B59C-F51AD5FC7BDC}" type="pres">
      <dgm:prSet presAssocID="{907B9D51-FA99-41F0-83E9-881A51B3B8D6}" presName="hierChild2" presStyleCnt="0"/>
      <dgm:spPr/>
    </dgm:pt>
    <dgm:pt modelId="{DA26C52E-7C8E-BF41-90C6-E67FB1DF6BD0}" type="pres">
      <dgm:prSet presAssocID="{739B9A9B-37A3-4A14-929B-880BF716FA23}" presName="hierRoot1" presStyleCnt="0"/>
      <dgm:spPr/>
    </dgm:pt>
    <dgm:pt modelId="{38A56354-43FC-F740-8F42-AAE9C6C5030C}" type="pres">
      <dgm:prSet presAssocID="{739B9A9B-37A3-4A14-929B-880BF716FA23}" presName="composite" presStyleCnt="0"/>
      <dgm:spPr/>
    </dgm:pt>
    <dgm:pt modelId="{04343BC5-231B-4345-B1A2-E9D96F49D270}" type="pres">
      <dgm:prSet presAssocID="{739B9A9B-37A3-4A14-929B-880BF716FA23}" presName="background" presStyleLbl="node0" presStyleIdx="2" presStyleCnt="3"/>
      <dgm:spPr/>
    </dgm:pt>
    <dgm:pt modelId="{E4B7C3ED-4C4F-CC41-A313-9CE6DF397196}" type="pres">
      <dgm:prSet presAssocID="{739B9A9B-37A3-4A14-929B-880BF716FA23}" presName="text" presStyleLbl="fgAcc0" presStyleIdx="2" presStyleCnt="3">
        <dgm:presLayoutVars>
          <dgm:chPref val="3"/>
        </dgm:presLayoutVars>
      </dgm:prSet>
      <dgm:spPr/>
    </dgm:pt>
    <dgm:pt modelId="{F8058A11-8E56-2F47-A056-E548095F7408}" type="pres">
      <dgm:prSet presAssocID="{739B9A9B-37A3-4A14-929B-880BF716FA23}" presName="hierChild2" presStyleCnt="0"/>
      <dgm:spPr/>
    </dgm:pt>
  </dgm:ptLst>
  <dgm:cxnLst>
    <dgm:cxn modelId="{85CB7D4C-2DAF-DD49-A20A-798FF8EB7E2D}" type="presOf" srcId="{739B9A9B-37A3-4A14-929B-880BF716FA23}" destId="{E4B7C3ED-4C4F-CC41-A313-9CE6DF397196}" srcOrd="0" destOrd="0" presId="urn:microsoft.com/office/officeart/2005/8/layout/hierarchy1"/>
    <dgm:cxn modelId="{8D433450-9982-4233-8FDD-69E06DDA21D8}" srcId="{4B1844BF-FF58-49FD-87ED-31B58E94A251}" destId="{907B9D51-FA99-41F0-83E9-881A51B3B8D6}" srcOrd="1" destOrd="0" parTransId="{0F835B3F-89CB-43F7-9FC4-87DDAB0E7EDA}" sibTransId="{11B1D907-10C9-4E9D-A7BD-A9B228F413FD}"/>
    <dgm:cxn modelId="{B28D246B-8115-4301-90C1-F096A4D3532A}" srcId="{4B1844BF-FF58-49FD-87ED-31B58E94A251}" destId="{739B9A9B-37A3-4A14-929B-880BF716FA23}" srcOrd="2" destOrd="0" parTransId="{2F4A07C4-E4F5-4DD9-87EF-09857B885D84}" sibTransId="{26D94A6A-5903-4903-BD5E-DC9018CB34E0}"/>
    <dgm:cxn modelId="{9EC33277-ED3B-BD4F-B280-A8F557605167}" type="presOf" srcId="{E171D27A-713C-47C7-BA44-893250EB5D4C}" destId="{9CF1933C-4A56-A349-A269-B42C70534099}" srcOrd="0" destOrd="0" presId="urn:microsoft.com/office/officeart/2005/8/layout/hierarchy1"/>
    <dgm:cxn modelId="{1DD729B1-1392-9A44-A8FD-D6E5AD83957C}" type="presOf" srcId="{907B9D51-FA99-41F0-83E9-881A51B3B8D6}" destId="{4937DD5B-2330-0D42-A7F3-BC01C228AA55}" srcOrd="0" destOrd="0" presId="urn:microsoft.com/office/officeart/2005/8/layout/hierarchy1"/>
    <dgm:cxn modelId="{714C23D3-9867-2646-9C5C-ACA81547D581}" type="presOf" srcId="{4B1844BF-FF58-49FD-87ED-31B58E94A251}" destId="{8B7ED9F8-53F5-6F44-8EEF-8CAB45554665}" srcOrd="0" destOrd="0" presId="urn:microsoft.com/office/officeart/2005/8/layout/hierarchy1"/>
    <dgm:cxn modelId="{04098EFA-62B6-47DF-A481-FDB4BD62D7F3}" srcId="{4B1844BF-FF58-49FD-87ED-31B58E94A251}" destId="{E171D27A-713C-47C7-BA44-893250EB5D4C}" srcOrd="0" destOrd="0" parTransId="{F0CCB89C-9D97-4118-9C62-65CAB079E763}" sibTransId="{28661B3E-7396-4B93-A6CF-A6CA8597609C}"/>
    <dgm:cxn modelId="{47366F95-7C1A-BB4F-A990-CB567F1D7CB2}" type="presParOf" srcId="{8B7ED9F8-53F5-6F44-8EEF-8CAB45554665}" destId="{5762F1AA-E7B8-E940-AF3A-A76551546D6E}" srcOrd="0" destOrd="0" presId="urn:microsoft.com/office/officeart/2005/8/layout/hierarchy1"/>
    <dgm:cxn modelId="{B980882E-6850-EE4C-AE9D-B2B094B873D7}" type="presParOf" srcId="{5762F1AA-E7B8-E940-AF3A-A76551546D6E}" destId="{0A67A332-682E-3E4B-99E6-3BA16CBBCB86}" srcOrd="0" destOrd="0" presId="urn:microsoft.com/office/officeart/2005/8/layout/hierarchy1"/>
    <dgm:cxn modelId="{4227A46D-A529-B449-B7AF-C8A62E236256}" type="presParOf" srcId="{0A67A332-682E-3E4B-99E6-3BA16CBBCB86}" destId="{A083DB6C-A3CB-4B45-99C3-FB4A765DD277}" srcOrd="0" destOrd="0" presId="urn:microsoft.com/office/officeart/2005/8/layout/hierarchy1"/>
    <dgm:cxn modelId="{FBA565BF-D1A8-9C41-8A4B-0CDE759B75DF}" type="presParOf" srcId="{0A67A332-682E-3E4B-99E6-3BA16CBBCB86}" destId="{9CF1933C-4A56-A349-A269-B42C70534099}" srcOrd="1" destOrd="0" presId="urn:microsoft.com/office/officeart/2005/8/layout/hierarchy1"/>
    <dgm:cxn modelId="{C09D21C9-24BD-9F48-968F-C37BCB6BF0E3}" type="presParOf" srcId="{5762F1AA-E7B8-E940-AF3A-A76551546D6E}" destId="{2F4D2E37-DB5E-0741-8C1E-0B8D1FFD6BC3}" srcOrd="1" destOrd="0" presId="urn:microsoft.com/office/officeart/2005/8/layout/hierarchy1"/>
    <dgm:cxn modelId="{D6F43073-A3F0-A845-A480-E6DFBCB6BA0C}" type="presParOf" srcId="{8B7ED9F8-53F5-6F44-8EEF-8CAB45554665}" destId="{26ADE6A8-545F-F646-A945-9BA5E6EB912A}" srcOrd="1" destOrd="0" presId="urn:microsoft.com/office/officeart/2005/8/layout/hierarchy1"/>
    <dgm:cxn modelId="{C033B247-28D0-E24B-9DA1-86B14B066AE8}" type="presParOf" srcId="{26ADE6A8-545F-F646-A945-9BA5E6EB912A}" destId="{6487459B-8849-E643-B20E-2ABBEAD8435F}" srcOrd="0" destOrd="0" presId="urn:microsoft.com/office/officeart/2005/8/layout/hierarchy1"/>
    <dgm:cxn modelId="{DB0B4E02-29A8-6743-9250-09608C3C9583}" type="presParOf" srcId="{6487459B-8849-E643-B20E-2ABBEAD8435F}" destId="{8F80A5B3-0762-C449-9C0B-7263BC9F3880}" srcOrd="0" destOrd="0" presId="urn:microsoft.com/office/officeart/2005/8/layout/hierarchy1"/>
    <dgm:cxn modelId="{C51E20FB-580C-F24A-B9FC-AA6398D2C61A}" type="presParOf" srcId="{6487459B-8849-E643-B20E-2ABBEAD8435F}" destId="{4937DD5B-2330-0D42-A7F3-BC01C228AA55}" srcOrd="1" destOrd="0" presId="urn:microsoft.com/office/officeart/2005/8/layout/hierarchy1"/>
    <dgm:cxn modelId="{0DAAF969-82E8-554F-AF70-EF768377C9D4}" type="presParOf" srcId="{26ADE6A8-545F-F646-A945-9BA5E6EB912A}" destId="{19B84F42-F746-3B4F-B59C-F51AD5FC7BDC}" srcOrd="1" destOrd="0" presId="urn:microsoft.com/office/officeart/2005/8/layout/hierarchy1"/>
    <dgm:cxn modelId="{280D77C0-8E45-1540-AFFB-B7B4391BD50E}" type="presParOf" srcId="{8B7ED9F8-53F5-6F44-8EEF-8CAB45554665}" destId="{DA26C52E-7C8E-BF41-90C6-E67FB1DF6BD0}" srcOrd="2" destOrd="0" presId="urn:microsoft.com/office/officeart/2005/8/layout/hierarchy1"/>
    <dgm:cxn modelId="{CFEA2666-5A38-F644-B2A0-7C82D9C39455}" type="presParOf" srcId="{DA26C52E-7C8E-BF41-90C6-E67FB1DF6BD0}" destId="{38A56354-43FC-F740-8F42-AAE9C6C5030C}" srcOrd="0" destOrd="0" presId="urn:microsoft.com/office/officeart/2005/8/layout/hierarchy1"/>
    <dgm:cxn modelId="{B8868B39-22E5-CB4D-9264-6F39E95D6033}" type="presParOf" srcId="{38A56354-43FC-F740-8F42-AAE9C6C5030C}" destId="{04343BC5-231B-4345-B1A2-E9D96F49D270}" srcOrd="0" destOrd="0" presId="urn:microsoft.com/office/officeart/2005/8/layout/hierarchy1"/>
    <dgm:cxn modelId="{7D60E9F5-6E41-4F4C-B69E-32620DA96BDB}" type="presParOf" srcId="{38A56354-43FC-F740-8F42-AAE9C6C5030C}" destId="{E4B7C3ED-4C4F-CC41-A313-9CE6DF397196}" srcOrd="1" destOrd="0" presId="urn:microsoft.com/office/officeart/2005/8/layout/hierarchy1"/>
    <dgm:cxn modelId="{27191289-5122-1543-B40E-5975521CB68F}" type="presParOf" srcId="{DA26C52E-7C8E-BF41-90C6-E67FB1DF6BD0}" destId="{F8058A11-8E56-2F47-A056-E548095F74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3DB6C-A3CB-4B45-99C3-FB4A765DD277}">
      <dsp:nvSpPr>
        <dsp:cNvPr id="0" name=""/>
        <dsp:cNvSpPr/>
      </dsp:nvSpPr>
      <dsp:spPr>
        <a:xfrm>
          <a:off x="0" y="530003"/>
          <a:ext cx="2305088" cy="14637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1933C-4A56-A349-A269-B42C70534099}">
      <dsp:nvSpPr>
        <dsp:cNvPr id="0" name=""/>
        <dsp:cNvSpPr/>
      </dsp:nvSpPr>
      <dsp:spPr>
        <a:xfrm>
          <a:off x="256120" y="773318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Collaborative learning is a variant of cooperative learning.</a:t>
          </a:r>
        </a:p>
      </dsp:txBody>
      <dsp:txXfrm>
        <a:off x="298991" y="816189"/>
        <a:ext cx="2219346" cy="1377989"/>
      </dsp:txXfrm>
    </dsp:sp>
    <dsp:sp modelId="{8F80A5B3-0762-C449-9C0B-7263BC9F3880}">
      <dsp:nvSpPr>
        <dsp:cNvPr id="0" name=""/>
        <dsp:cNvSpPr/>
      </dsp:nvSpPr>
      <dsp:spPr>
        <a:xfrm>
          <a:off x="2817330" y="530003"/>
          <a:ext cx="2305088" cy="14637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7DD5B-2330-0D42-A7F3-BC01C228AA55}">
      <dsp:nvSpPr>
        <dsp:cNvPr id="0" name=""/>
        <dsp:cNvSpPr/>
      </dsp:nvSpPr>
      <dsp:spPr>
        <a:xfrm>
          <a:off x="3073451" y="773318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Collaborative learning consists of small cooperative groups working on different aspects of the same problem.</a:t>
          </a:r>
        </a:p>
      </dsp:txBody>
      <dsp:txXfrm>
        <a:off x="3116322" y="816189"/>
        <a:ext cx="2219346" cy="1377989"/>
      </dsp:txXfrm>
    </dsp:sp>
    <dsp:sp modelId="{04343BC5-231B-4345-B1A2-E9D96F49D270}">
      <dsp:nvSpPr>
        <dsp:cNvPr id="0" name=""/>
        <dsp:cNvSpPr/>
      </dsp:nvSpPr>
      <dsp:spPr>
        <a:xfrm>
          <a:off x="5634661" y="530003"/>
          <a:ext cx="2305088" cy="14637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7C3ED-4C4F-CC41-A313-9CE6DF397196}">
      <dsp:nvSpPr>
        <dsp:cNvPr id="0" name=""/>
        <dsp:cNvSpPr/>
      </dsp:nvSpPr>
      <dsp:spPr>
        <a:xfrm>
          <a:off x="5890782" y="773318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“Jigsaw activities”  typify collaborative work.</a:t>
          </a:r>
        </a:p>
      </dsp:txBody>
      <dsp:txXfrm>
        <a:off x="5933653" y="816189"/>
        <a:ext cx="2219346" cy="1377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3AC0902-B575-8F47-9772-0D2928507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/>
              <a:t>Page </a:t>
            </a:r>
            <a:fld id="{C27360F9-BB2A-9A43-A239-955EA432A3C8}" type="slidenum">
              <a:rPr lang="en-US" altLang="en-US" sz="1200" b="0"/>
              <a:pPr algn="ctr">
                <a:lnSpc>
                  <a:spcPct val="90000"/>
                </a:lnSpc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B58647-04E6-2342-821F-386C06B946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3445456-240E-2140-8F22-21F47EFB7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/>
              <a:t>Page </a:t>
            </a:r>
            <a:fld id="{7CF7E1E7-1B12-4348-8F2D-222FCF03CC90}" type="slidenum">
              <a:rPr lang="en-US" altLang="en-US" sz="1200" b="0"/>
              <a:pPr algn="ctr">
                <a:lnSpc>
                  <a:spcPct val="90000"/>
                </a:lnSpc>
              </a:pPr>
              <a:t>‹#›</a:t>
            </a:fld>
            <a:endParaRPr lang="en-US" altLang="en-US" sz="1200" b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6F736E5-24CF-5147-A73D-C33D407CEB9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0BAA6FC8-5AEF-9246-8A64-75D3AB61F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497B8C25-30DE-724E-92A9-5F878A1A1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307B083F-D41B-7345-95AD-83FAE806BA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08F6CB9D-1B60-3F4D-94B0-A148FA097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TAAPS: Thinking aloud pair problem-solving: in groups of 4, 2 are problem solvers who think aloud through the problem, the other two or the listeners.  Roles are then reversed for next problem.</a:t>
            </a: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Send-a-Problem: In groups of 4 each member creates a problem, the group then comes up with a consensus and then writes the answer on the back…</a:t>
            </a: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http://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wblrd.sk.ca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/~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bestpractice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/coop/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examples.html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E633-B1AF-FD4A-9403-08BACF455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93068-57AF-D648-9E10-37F1EE6CD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B184E-0C4C-1444-9980-6BF31EA58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9F5F2-74A4-734D-9DE3-35BA829A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1A352-D683-DC40-89F2-8E7815CB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0FDCB-E1CF-BE4E-BB29-38A1A5FD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F8C57-7DD7-1B4B-98FF-EF66E0B30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B2E37-DFF5-5B4B-9621-5093F6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39589-9DDB-514F-B123-18139DE4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A66FE-A16E-614B-8B4C-B249D371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2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842E58-9734-4E40-A068-0EED17248A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C46A-FE55-4242-868F-57A7E9806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8A56-47D8-0140-AF59-7AA8569D6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0AB1-5E93-FA49-8C90-1F73758E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AC1ED-CDD7-1448-8327-0651A980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6292-2177-2742-9707-692492AB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C8BB2-0518-C74B-9581-78783EC21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A84C-BDA6-0044-AB83-8E441D84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EDB3-2327-7848-B806-D1765109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CE776-FCAC-2745-ADA3-CF2A5855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FF9B-B71D-1748-98FF-8328E795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274A6-B5D9-1F45-9A55-C22D019A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FF2C6-E471-8740-9D55-75BDEE0F9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B9747-C0A4-F844-B197-B6C25276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88A40-D0DF-9D40-84EF-A3919DE7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3D85-532B-B346-A340-C5CE038E6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22950-6EDB-5248-897A-84C83D02B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2247A-6F80-6A4D-BD5B-D0F67D37E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3AE54-137B-B347-8F3E-57F3E0DC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10B2A-8A67-7345-8B49-AF4296DC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D4081-A7F6-7444-B439-8C03D2F5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563C0-B9E6-B742-90E9-1207B3FA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E53AB-BF62-2541-982D-577183130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2F51F-B73F-6B4B-A057-BD6A5A3E5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A8CD7-EDBA-8943-A882-6CD1F1CB0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EB4EA-2255-D641-BB50-17118EF45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6EB9E2-04C8-AD4D-8ED7-87F37032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3F326-E004-2A4B-AA36-3BE563E3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82D8C-E369-A849-94A9-DEF76CF3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19C4C-6E66-FE4F-A730-312233C0B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F7DE8-5F90-A94B-BB3D-23BECA31B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B2235-A260-B848-9288-5B5CFCE8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F9062-7910-A744-8CFD-C544DE58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0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0BB5F-1D9A-754C-BD20-907BF92C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66D98-5431-8A40-9BF5-1E54BBEC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DC323-CEDC-784D-9F2B-1FDB36AB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79E65-1402-D549-B4FD-6E47599D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831ED-8FE7-284B-BF4A-65F712A92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6BA53-67A4-EA48-BE2A-31DC369DF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42D03-C6F5-4A48-B2D8-7137AEFB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4832D-CDAB-6C48-A370-C0C81447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23473-8DD7-AD42-B74F-14B44F8F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5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7FE0-367C-2140-8797-F0952B6E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F066EE-4445-C74C-911E-0B66AE0FD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D43C7-00C6-4248-9620-04BC3E736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A5F24-338E-E148-85AA-71DFE2BB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DF03F-B5EA-E040-B003-CE33BC15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274D4-092E-174E-A1A8-D2563DB1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D3188F-ADC6-3046-B049-50155A87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5D66D-17C3-5644-9649-EF5E1BF3A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A9C10-C893-2540-9FEC-F1216FB12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FABF-B3AA-F84C-A304-38617499B1E3}" type="datetimeFigureOut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FDBC6-E6DA-1947-BB96-E9C62C90F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0881-AD0B-274C-B82E-F0DBCE8AE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712E9-439F-1D48-9A48-05817AD2A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4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lax.edu/globalassets/offices-services/catl/teaching-guides/group-learning-materials/think-aloud-pair-problem-solving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chingcommons.lakeheadu.ca/send-problem-learning-activity#:~:text=%22Send%2DA%2DProblem%22,offered%20by%20the%20different%20groups.%22&amp;text=A.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73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5" name="Picture 4101" descr="People working on ideas">
            <a:extLst>
              <a:ext uri="{FF2B5EF4-FFF2-40B4-BE49-F238E27FC236}">
                <a16:creationId xmlns:a16="http://schemas.microsoft.com/office/drawing/2014/main" id="{D136AFE8-9DEB-4465-A4DB-3B00A2D466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200" b="2"/>
          <a:stretch/>
        </p:blipFill>
        <p:spPr>
          <a:xfrm>
            <a:off x="2641851" y="10"/>
            <a:ext cx="6502149" cy="5143490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51435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1A9A28D-D86B-D84B-86F2-FFA94D10C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320" y="870966"/>
            <a:ext cx="2578608" cy="843534"/>
          </a:xfrm>
        </p:spPr>
        <p:txBody>
          <a:bodyPr anchor="b">
            <a:normAutofit/>
          </a:bodyPr>
          <a:lstStyle/>
          <a:p>
            <a:r>
              <a:rPr lang="en-US" altLang="en-US" sz="2100" i="1">
                <a:ea typeface="ＭＳ Ｐゴシック" panose="020B0600070205080204" pitchFamily="34" charset="-128"/>
              </a:rPr>
              <a:t>Cooperative Learning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6919" y="454343"/>
            <a:ext cx="54864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1832610"/>
            <a:ext cx="2475738" cy="13716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93747BF-8CCE-6946-86AC-F140112860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320" y="2038540"/>
            <a:ext cx="2579180" cy="2405444"/>
          </a:xfrm>
        </p:spPr>
        <p:txBody>
          <a:bodyPr anchor="t">
            <a:normAutofit/>
          </a:bodyPr>
          <a:lstStyle/>
          <a:p>
            <a:pPr>
              <a:buFont typeface="Monotype Sorts" charset="0"/>
              <a:buNone/>
              <a:defRPr/>
            </a:pPr>
            <a:r>
              <a:rPr lang="en-US" sz="1300"/>
              <a:t>   Ideas for Effective </a:t>
            </a:r>
          </a:p>
          <a:p>
            <a:pPr>
              <a:buFont typeface="Monotype Sorts" charset="0"/>
              <a:buNone/>
              <a:defRPr/>
            </a:pPr>
            <a:r>
              <a:rPr lang="en-US" sz="1300"/>
              <a:t>Classroom Practice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5228" cy="24254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25488"/>
            <a:ext cx="455228" cy="2718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225" y="0"/>
            <a:ext cx="3778758" cy="51434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B61E052-B807-4448-ADA5-6B5D16CDA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4987" y="999714"/>
            <a:ext cx="2945174" cy="2940882"/>
          </a:xfrm>
        </p:spPr>
        <p:txBody>
          <a:bodyPr anchor="ctr">
            <a:normAutofit/>
          </a:bodyPr>
          <a:lstStyle/>
          <a:p>
            <a:r>
              <a:rPr lang="en-US" altLang="en-US" sz="4100">
                <a:ea typeface="ＭＳ Ｐゴシック" panose="020B0600070205080204" pitchFamily="34" charset="-128"/>
              </a:rPr>
              <a:t>The Advisability of Using </a:t>
            </a:r>
            <a:br>
              <a:rPr lang="en-US" altLang="en-US" sz="4100">
                <a:ea typeface="ＭＳ Ｐゴシック" panose="020B0600070205080204" pitchFamily="34" charset="-128"/>
              </a:rPr>
            </a:br>
            <a:r>
              <a:rPr lang="en-US" altLang="en-US" sz="4100">
                <a:ea typeface="ＭＳ Ｐゴシック" panose="020B0600070205080204" pitchFamily="34" charset="-128"/>
              </a:rPr>
              <a:t>Cooperative Learning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36" y="54864"/>
            <a:ext cx="884223" cy="174721"/>
            <a:chOff x="5422392" y="64008"/>
            <a:chExt cx="1178966" cy="232963"/>
          </a:xfrm>
        </p:grpSpPr>
        <p:sp>
          <p:nvSpPr>
            <p:cNvPr id="81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755013F-462F-7846-8148-928EBD1045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15840" y="374874"/>
            <a:ext cx="3825240" cy="4185920"/>
          </a:xfrm>
        </p:spPr>
        <p:txBody>
          <a:bodyPr anchor="ctr">
            <a:norm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Works well with inquiry and constructivist approaches.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Supports multiculturalism efforts.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Promotes social development.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Assists with classroom discipline.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Provides for more than one </a:t>
            </a:r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 dirty="0">
                <a:ea typeface="ＭＳ Ｐゴシック" panose="020B0600070205080204" pitchFamily="34" charset="-128"/>
              </a:rPr>
              <a:t>teacher.</a:t>
            </a:r>
            <a:r>
              <a:rPr lang="ja-JP" altLang="en-US" sz="2400">
                <a:ea typeface="ＭＳ Ｐゴシック" panose="020B0600070205080204" pitchFamily="34" charset="-128"/>
              </a:rPr>
              <a:t>”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78886" y="479460"/>
            <a:ext cx="51435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94905" y="296405"/>
            <a:ext cx="4759657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6680" y="2114225"/>
            <a:ext cx="1876484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18752" y="639595"/>
            <a:ext cx="51435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614065" y="846373"/>
            <a:ext cx="3238727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370C92A6-95B8-374E-87C3-634B0A4B4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797" y="440141"/>
            <a:ext cx="317257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Cooperative Learning </a:t>
            </a:r>
            <a:b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</a:br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v. Other Forms of Learning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2F83BA3-C6F2-E14E-AA0B-E2B68D2D3D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7368" y="487110"/>
            <a:ext cx="3646835" cy="4159535"/>
          </a:xfrm>
        </p:spPr>
        <p:txBody>
          <a:bodyPr anchor="ctr">
            <a:normAutofit/>
          </a:bodyPr>
          <a:lstStyle/>
          <a:p>
            <a:pPr>
              <a:buFont typeface="Monotype Sorts" charset="0"/>
              <a:buChar char=""/>
              <a:defRPr/>
            </a:pPr>
            <a:r>
              <a:rPr lang="en-US" sz="1800" dirty="0"/>
              <a:t>Cooperative learning is just one form of classroom/student learning structure.</a:t>
            </a:r>
          </a:p>
          <a:p>
            <a:pPr>
              <a:buFont typeface="Monotype Sorts" charset="0"/>
              <a:buChar char=""/>
              <a:defRPr/>
            </a:pPr>
            <a:r>
              <a:rPr lang="en-US" sz="1800" dirty="0"/>
              <a:t>Other forms include: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Individualized (criterion-based grading system)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Competitive (norm-based grading system)</a:t>
            </a:r>
          </a:p>
          <a:p>
            <a:pPr>
              <a:buFont typeface="Monotype Sorts" charset="0"/>
              <a:buChar char=""/>
              <a:defRPr/>
            </a:pPr>
            <a:r>
              <a:rPr lang="en-US" sz="1800" dirty="0"/>
              <a:t>Cooperative learning is perhaps the most important of the three types of learning situations, yet it is the least used (&lt;20% time).</a:t>
            </a:r>
          </a:p>
          <a:p>
            <a:pPr>
              <a:buFont typeface="Monotype Sorts" charset="0"/>
              <a:buNone/>
              <a:defRPr/>
            </a:pPr>
            <a:endParaRPr lang="en-US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650B648-4A02-C247-9BDA-1A0F381F3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Cooperative Learning:</a:t>
            </a:r>
            <a:b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</a:br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Definitions &amp; Traits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7509AC-AC8D-B547-8A16-E3C605AAC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7694" y="487110"/>
            <a:ext cx="4916510" cy="4159535"/>
          </a:xfrm>
        </p:spPr>
        <p:txBody>
          <a:bodyPr anchor="ctr">
            <a:normAutofit/>
          </a:bodyPr>
          <a:lstStyle/>
          <a:p>
            <a:r>
              <a:rPr lang="en-US" altLang="en-US" sz="1500">
                <a:ea typeface="ＭＳ Ｐゴシック" panose="020B0600070205080204" pitchFamily="34" charset="-128"/>
              </a:rPr>
              <a:t>Cooperation -- working together to accomplish shared goals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Cooperative Learning -- the instructional use of small groups wherein students work together to maximize their own and each other</a:t>
            </a:r>
            <a:r>
              <a:rPr lang="ja-JP" altLang="en-US" sz="1500">
                <a:ea typeface="ＭＳ Ｐゴシック" panose="020B0600070205080204" pitchFamily="34" charset="-128"/>
              </a:rPr>
              <a:t>’</a:t>
            </a:r>
            <a:r>
              <a:rPr lang="en-US" altLang="ja-JP" sz="1500">
                <a:ea typeface="ＭＳ Ｐゴシック" panose="020B0600070205080204" pitchFamily="34" charset="-128"/>
              </a:rPr>
              <a:t>s learning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Common Elements:</a:t>
            </a:r>
          </a:p>
          <a:p>
            <a:pPr lvl="1"/>
            <a:r>
              <a:rPr lang="en-US" altLang="en-US" sz="1500">
                <a:ea typeface="ＭＳ Ｐゴシック" panose="020B0600070205080204" pitchFamily="34" charset="-128"/>
              </a:rPr>
              <a:t>shared learning goals -- desired outcome in which the students demonstrate as a group and individually a mastery of the subject studied</a:t>
            </a:r>
          </a:p>
          <a:p>
            <a:pPr lvl="1"/>
            <a:r>
              <a:rPr lang="en-US" altLang="en-US" sz="1500">
                <a:ea typeface="ＭＳ Ｐゴシック" panose="020B0600070205080204" pitchFamily="34" charset="-128"/>
              </a:rPr>
              <a:t>goal structure -- specifies the ways in which students will interact with each other and the teacher during the instructional session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7" cy="119305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193056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0"/>
            <a:ext cx="3057523" cy="1193055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0"/>
            <a:ext cx="8799485" cy="119807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992CE19-D0B8-AA44-A480-1234787AB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20903"/>
            <a:ext cx="7421963" cy="775252"/>
          </a:xfrm>
        </p:spPr>
        <p:txBody>
          <a:bodyPr>
            <a:normAutofit/>
          </a:bodyPr>
          <a:lstStyle/>
          <a:p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Not all group learning is cooperative learning.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9B758BB-0251-2740-A824-FB346FEAEA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699" y="1738647"/>
            <a:ext cx="7293023" cy="2762519"/>
          </a:xfrm>
        </p:spPr>
        <p:txBody>
          <a:bodyPr anchor="ctr">
            <a:no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groups arguing over divisive conflicts and power struggles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a member sits quietly, too shy to participate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one member does the work, while the other members talk about sports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no one does the work because the one who normally works the hardest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doesn</a:t>
            </a:r>
            <a:r>
              <a:rPr lang="en-US" altLang="ja-JP" sz="2000" dirty="0" err="1">
                <a:ea typeface="ＭＳ Ｐゴシック" panose="020B0600070205080204" pitchFamily="34" charset="-128"/>
              </a:rPr>
              <a:t>t</a:t>
            </a:r>
            <a:r>
              <a:rPr lang="en-US" altLang="ja-JP" sz="2000" dirty="0">
                <a:ea typeface="ＭＳ Ｐゴシック" panose="020B0600070205080204" pitchFamily="34" charset="-128"/>
              </a:rPr>
              <a:t> want to be a sucker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a more talented member may come up with all the answers, dictate to the group, or work separately, ignoring other group members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78886" y="479460"/>
            <a:ext cx="51435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94905" y="296405"/>
            <a:ext cx="4759657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6680" y="2114225"/>
            <a:ext cx="1876484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18752" y="639595"/>
            <a:ext cx="51435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614065" y="846373"/>
            <a:ext cx="3238727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612B64F-A04F-A04E-8D62-80D0B87D8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797" y="440141"/>
            <a:ext cx="317257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Effective Cooperation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14AB404-FA7B-D14A-88ED-C8B279263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7368" y="487110"/>
            <a:ext cx="3646835" cy="4159535"/>
          </a:xfrm>
        </p:spPr>
        <p:txBody>
          <a:bodyPr anchor="ctr">
            <a:norm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…does not occur by chance.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…can not be based on the assumption that all students possess good social and learning skills. 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…occurs when the essential components required for each cooperative activity are ensured.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D050644-38BF-D748-96CF-F166C58B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1" y="1319213"/>
            <a:ext cx="6324600" cy="3190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35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0095ADE-3E3C-484C-A0D9-D5876B4C3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Summary of </a:t>
            </a:r>
            <a:r>
              <a:rPr lang="en-US" altLang="ja-JP" dirty="0">
                <a:ea typeface="ＭＳ Ｐゴシック" panose="020B0600070205080204" pitchFamily="34" charset="-128"/>
              </a:rPr>
              <a:t>the differences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815C836-6529-A44E-BC3F-505A00158F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85950" y="1371600"/>
            <a:ext cx="5505450" cy="308610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Cooperative Group	  Traditional Group			</a:t>
            </a:r>
            <a:endParaRPr lang="en-US" altLang="en-US" sz="1350" dirty="0">
              <a:ea typeface="ＭＳ Ｐゴシック" panose="020B0600070205080204" pitchFamily="34" charset="-128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Positive interdependence	    No interdependence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Individual accountability	    No individual accountability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Heterogeneous membership	    Homogeneous membership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Shared leadership		    One leader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Responsible to each other	    Responsibly only for self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Task &amp; maintenance emphasized	    Only task emphasized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Social skills directly taught	    Skills assumed or ignored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Teacher observes &amp; intervenes	    Teacher ignores groups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Group processing occurs	    No group processing</a:t>
            </a:r>
          </a:p>
          <a:p>
            <a:pPr>
              <a:buFont typeface="Monotype Sorts" pitchFamily="2" charset="2"/>
              <a:buNone/>
            </a:pPr>
            <a:r>
              <a:rPr lang="en-US" altLang="en-US" sz="1350" dirty="0">
                <a:ea typeface="ＭＳ Ｐゴシック" panose="020B0600070205080204" pitchFamily="34" charset="-128"/>
              </a:rPr>
              <a:t>Mutual assistance		    Competitive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78886" y="479460"/>
            <a:ext cx="51435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94905" y="296405"/>
            <a:ext cx="4759657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6680" y="2114225"/>
            <a:ext cx="1876484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18752" y="639595"/>
            <a:ext cx="51435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614065" y="846373"/>
            <a:ext cx="3238727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8F56D1A-9991-2245-8042-613FE8DAD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797" y="440141"/>
            <a:ext cx="317257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Cooperative Learning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781EA26-4F6B-FB46-AFC4-CD68A5E9C9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7368" y="487110"/>
            <a:ext cx="3646835" cy="4159535"/>
          </a:xfrm>
        </p:spPr>
        <p:txBody>
          <a:bodyPr anchor="ctr">
            <a:normAutofit lnSpcReduction="10000"/>
          </a:bodyPr>
          <a:lstStyle/>
          <a:p>
            <a:pPr>
              <a:buFont typeface="Monotype Sorts" charset="0"/>
              <a:buChar char=""/>
              <a:defRPr/>
            </a:pPr>
            <a:r>
              <a:rPr lang="en-US" sz="2400" dirty="0"/>
              <a:t>Cooperative learning has the best and largest empirical base of any educational innovation.</a:t>
            </a:r>
          </a:p>
          <a:p>
            <a:pPr>
              <a:buFont typeface="Monotype Sorts" charset="0"/>
              <a:buChar char=""/>
              <a:defRPr/>
            </a:pPr>
            <a:r>
              <a:rPr lang="en-US" sz="2400" dirty="0"/>
              <a:t>Cooperative processes have been shown to advance higher-level conceptual learning and intellectual skills.</a:t>
            </a:r>
          </a:p>
          <a:p>
            <a:pPr>
              <a:buFont typeface="Monotype Sorts" charset="0"/>
              <a:buChar char=""/>
              <a:defRPr/>
            </a:pPr>
            <a:r>
              <a:rPr lang="en-US" sz="2400" dirty="0"/>
              <a:t>Cooperative learning at the high school level is well worth exploring.</a:t>
            </a:r>
          </a:p>
          <a:p>
            <a:pPr>
              <a:buFont typeface="Monotype Sorts" charset="0"/>
              <a:buNone/>
              <a:defRPr/>
            </a:pPr>
            <a:endParaRPr lang="en-US" sz="1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114FF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7" cy="119305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193056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0"/>
            <a:ext cx="3057523" cy="1193055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0"/>
            <a:ext cx="8799485" cy="119807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42741-5B79-7343-BB03-E038B076A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20903"/>
            <a:ext cx="7421963" cy="775252"/>
          </a:xfrm>
        </p:spPr>
        <p:txBody>
          <a:bodyPr>
            <a:normAutofit/>
          </a:bodyPr>
          <a:lstStyle/>
          <a:p>
            <a:r>
              <a:rPr lang="en-US" altLang="en-US" sz="3000">
                <a:solidFill>
                  <a:srgbClr val="FFFFFF"/>
                </a:solidFill>
                <a:ea typeface="ＭＳ Ｐゴシック" panose="020B0600070205080204" pitchFamily="34" charset="-128"/>
              </a:rPr>
              <a:t>Instructional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692FB-3454-8C42-8AAD-04E2229C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738647"/>
            <a:ext cx="7293023" cy="2762519"/>
          </a:xfrm>
        </p:spPr>
        <p:txBody>
          <a:bodyPr anchor="ctr">
            <a:normAutofit/>
          </a:bodyPr>
          <a:lstStyle/>
          <a:p>
            <a:r>
              <a:rPr lang="en-US" altLang="en-US" sz="1500">
                <a:ea typeface="ＭＳ Ｐゴシック" panose="020B0600070205080204" pitchFamily="34" charset="-128"/>
              </a:rPr>
              <a:t>Jigsaw Method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Think-Pair-Share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Group Investigations (Problem-Based Learning)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Case studies</a:t>
            </a:r>
          </a:p>
          <a:p>
            <a:r>
              <a:rPr lang="en-US" altLang="en-US" sz="1500">
                <a:ea typeface="ＭＳ Ｐゴシック" panose="020B0600070205080204" pitchFamily="34" charset="-128"/>
              </a:rPr>
              <a:t>Structured Problem Solving</a:t>
            </a:r>
          </a:p>
          <a:p>
            <a:r>
              <a:rPr lang="en-US" altLang="en-US" sz="150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TAAPS: Thinking aloud pair problem-solving</a:t>
            </a:r>
            <a:r>
              <a:rPr lang="en-US" altLang="en-US" sz="1500">
                <a:latin typeface="Arial" panose="020B0604020202020204" pitchFamily="34" charset="0"/>
                <a:ea typeface="ＭＳ Ｐゴシック" panose="020B0600070205080204" pitchFamily="34" charset="-128"/>
              </a:rPr>
              <a:t>: in groups of 4, 2 are problem solvers who think aloud through the problem, the other two or the listeners.  Roles are then reversed for next problem.</a:t>
            </a:r>
          </a:p>
          <a:p>
            <a:r>
              <a:rPr lang="en-US" altLang="en-US" sz="150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Send-a-Problem</a:t>
            </a:r>
            <a:r>
              <a:rPr lang="en-US" altLang="en-US" sz="1500">
                <a:latin typeface="Arial" panose="020B0604020202020204" pitchFamily="34" charset="0"/>
                <a:ea typeface="ＭＳ Ｐゴシック" panose="020B0600070205080204" pitchFamily="34" charset="-128"/>
              </a:rPr>
              <a:t>: In groups of 4 each member creates a problem, the group then comes up with a consensus and then writes the answer on the back…</a:t>
            </a:r>
            <a:endParaRPr lang="en-US" altLang="en-US" sz="15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627523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1627995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757985" y="-3757532"/>
            <a:ext cx="1628032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8560DE-978A-F841-A1B4-80DEDB5A0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261648"/>
            <a:ext cx="7288583" cy="1182335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Collaborative 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EC0CC5-AD76-4CBA-8C8C-74802EA31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831759"/>
              </p:ext>
            </p:extLst>
          </p:nvPr>
        </p:nvGraphicFramePr>
        <p:xfrm>
          <a:off x="483042" y="1961984"/>
          <a:ext cx="8195871" cy="2767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22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649</Words>
  <Application>Microsoft Macintosh PowerPoint</Application>
  <PresentationFormat>On-screen Show (16:9)</PresentationFormat>
  <Paragraphs>62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Monotype Sorts</vt:lpstr>
      <vt:lpstr>Office Theme</vt:lpstr>
      <vt:lpstr>Cooperative Learning</vt:lpstr>
      <vt:lpstr>Cooperative Learning  v. Other Forms of Learning</vt:lpstr>
      <vt:lpstr>Cooperative Learning: Definitions &amp; Traits</vt:lpstr>
      <vt:lpstr>Not all group learning is cooperative learning.</vt:lpstr>
      <vt:lpstr>Effective Cooperation</vt:lpstr>
      <vt:lpstr>Summary of the differences</vt:lpstr>
      <vt:lpstr>Cooperative Learning</vt:lpstr>
      <vt:lpstr>Instructional Examples</vt:lpstr>
      <vt:lpstr>Collaborative Learning</vt:lpstr>
      <vt:lpstr>The Advisability of Using  Cooperative Learning</vt:lpstr>
    </vt:vector>
  </TitlesOfParts>
  <Company>Illinois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Cooperative &amp; Collaborative Learning</dc:title>
  <dc:creator>Physics Department</dc:creator>
  <cp:keywords/>
  <cp:lastModifiedBy>Wenning, Carl</cp:lastModifiedBy>
  <cp:revision>25</cp:revision>
  <dcterms:created xsi:type="dcterms:W3CDTF">2010-09-01T14:45:04Z</dcterms:created>
  <dcterms:modified xsi:type="dcterms:W3CDTF">2022-03-03T21:13:40Z</dcterms:modified>
</cp:coreProperties>
</file>