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73" r:id="rId5"/>
    <p:sldId id="274" r:id="rId6"/>
    <p:sldId id="275" r:id="rId7"/>
    <p:sldId id="276" r:id="rId8"/>
    <p:sldId id="277" r:id="rId9"/>
    <p:sldId id="258" r:id="rId10"/>
    <p:sldId id="259" r:id="rId11"/>
    <p:sldId id="260" r:id="rId12"/>
    <p:sldId id="261" r:id="rId13"/>
    <p:sldId id="262"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D907D-5462-FF48-90D9-8691B800E9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73A6B9-1CFB-794E-B663-97D0586281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260229-7C3A-FC4F-A4BF-2EE9A3F070C2}"/>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5" name="Footer Placeholder 4">
            <a:extLst>
              <a:ext uri="{FF2B5EF4-FFF2-40B4-BE49-F238E27FC236}">
                <a16:creationId xmlns:a16="http://schemas.microsoft.com/office/drawing/2014/main" id="{8BD27752-8AB7-BF40-9B67-017D3CBCB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58754-5C3B-9E4D-A09D-159B67EEBAB2}"/>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237173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B25A2-F0EA-A94C-806C-9E4135E44E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EC875B-C180-C94E-85CB-AD310F1B2D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818A5-DC1E-A449-959C-9A5903373A48}"/>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5" name="Footer Placeholder 4">
            <a:extLst>
              <a:ext uri="{FF2B5EF4-FFF2-40B4-BE49-F238E27FC236}">
                <a16:creationId xmlns:a16="http://schemas.microsoft.com/office/drawing/2014/main" id="{4BEF7C92-C4D4-FF44-AD1C-EA36BAE8A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D6A8B-562C-8247-8C29-4BECDC6D41EE}"/>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53777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C9C6A9-A219-0849-8AE2-47E0B614F4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ED13AF-0E27-E64D-A0C6-6373597FE7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65D458-7D3E-FA4F-A87E-D5D4D6DEECDB}"/>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5" name="Footer Placeholder 4">
            <a:extLst>
              <a:ext uri="{FF2B5EF4-FFF2-40B4-BE49-F238E27FC236}">
                <a16:creationId xmlns:a16="http://schemas.microsoft.com/office/drawing/2014/main" id="{FDD9D3E3-E68C-B141-A0C3-2001FC0CC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3C7212-3409-1344-B6B4-DB49F7E76F23}"/>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9321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3121-907B-0945-A3BD-68187D5636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091E28-3BB0-C24D-91D2-57F8C784ED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49DC01-8B71-024C-BFC5-3374CDA86854}"/>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5" name="Footer Placeholder 4">
            <a:extLst>
              <a:ext uri="{FF2B5EF4-FFF2-40B4-BE49-F238E27FC236}">
                <a16:creationId xmlns:a16="http://schemas.microsoft.com/office/drawing/2014/main" id="{8B3D5652-BA4A-424E-8AC3-B7A264DFE2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E127AE-9E35-1147-B8CC-67A1F7EBC0C9}"/>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212114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F0E3-04D8-8345-A828-1EB8E6F7F1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9DB5FA-6CC7-4248-B79D-0C3004C693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671050-3F40-5344-B19D-99AF8D1B4FC7}"/>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5" name="Footer Placeholder 4">
            <a:extLst>
              <a:ext uri="{FF2B5EF4-FFF2-40B4-BE49-F238E27FC236}">
                <a16:creationId xmlns:a16="http://schemas.microsoft.com/office/drawing/2014/main" id="{CEE95AD7-742B-2A47-89EE-644E9D88B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E41D3-AF5E-C743-AC07-492377741992}"/>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368088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C90A-481E-9546-90CF-C63A3A5CD4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BBF9C2-5EFA-7346-8323-BBF1AF639B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AB7F88-A131-3E4E-97DC-F3E5C902B9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303401-7A18-794A-BB1C-634740447CBD}"/>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6" name="Footer Placeholder 5">
            <a:extLst>
              <a:ext uri="{FF2B5EF4-FFF2-40B4-BE49-F238E27FC236}">
                <a16:creationId xmlns:a16="http://schemas.microsoft.com/office/drawing/2014/main" id="{F33E288A-130B-5640-88F3-8BAC84D6CF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8E065D-C4C5-1747-A691-02D210F183AC}"/>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1778370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0A5D3-616D-E84D-B290-2EDE680714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6DE930-CA4F-8045-8194-8D9124DDA6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332C5C-E5D1-2D4D-BF35-7395BAA1CA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0D6E5F-EE22-134E-9037-75A64E5492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773467-A0A0-CE43-A2A9-361D001045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B52FC7-9ADC-8A43-983B-FCA2D3A5E169}"/>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8" name="Footer Placeholder 7">
            <a:extLst>
              <a:ext uri="{FF2B5EF4-FFF2-40B4-BE49-F238E27FC236}">
                <a16:creationId xmlns:a16="http://schemas.microsoft.com/office/drawing/2014/main" id="{75F25078-148D-0442-8FE4-34ABEC994D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378AEF-201C-C54F-A119-F0C1F18F5905}"/>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3925013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FA113-4F16-9246-B6CC-4EB01DD11C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A720DD-351D-A346-BD98-6AB09DB80E67}"/>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4" name="Footer Placeholder 3">
            <a:extLst>
              <a:ext uri="{FF2B5EF4-FFF2-40B4-BE49-F238E27FC236}">
                <a16:creationId xmlns:a16="http://schemas.microsoft.com/office/drawing/2014/main" id="{1958FE6C-ACD0-2A4A-85D4-390A0DD621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671521-4EA6-644A-9B8F-00DD34F09ACA}"/>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107389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181B57-567F-A44D-81D5-18E88F343F2A}"/>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3" name="Footer Placeholder 2">
            <a:extLst>
              <a:ext uri="{FF2B5EF4-FFF2-40B4-BE49-F238E27FC236}">
                <a16:creationId xmlns:a16="http://schemas.microsoft.com/office/drawing/2014/main" id="{8DAA96EA-24CE-2C49-A228-EEF5371523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55D184-1AEC-7D48-B352-FC91C7A33443}"/>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320819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72499-B3A7-A04D-8A3D-FA5F54BD0B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0FDF3E-3C6B-9144-A4FF-293B54593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BAF101-9886-AE4E-BCCC-0D1FEA14A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FEF156-D8B0-3A49-B392-ED5ABDA1EA62}"/>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6" name="Footer Placeholder 5">
            <a:extLst>
              <a:ext uri="{FF2B5EF4-FFF2-40B4-BE49-F238E27FC236}">
                <a16:creationId xmlns:a16="http://schemas.microsoft.com/office/drawing/2014/main" id="{7574DAD6-2372-CD4B-BF1E-1BDD98E77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DC97F-4A56-F846-92A8-097104652B67}"/>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228944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3921-C58D-0346-B4D3-B2B56F9B32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2E6CC8-8E32-164F-A9AC-88142688B7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EE5A3F-2436-A445-A218-6383ECEF5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A2F04D-BD1C-DE40-AB31-6F9D66398B57}"/>
              </a:ext>
            </a:extLst>
          </p:cNvPr>
          <p:cNvSpPr>
            <a:spLocks noGrp="1"/>
          </p:cNvSpPr>
          <p:nvPr>
            <p:ph type="dt" sz="half" idx="10"/>
          </p:nvPr>
        </p:nvSpPr>
        <p:spPr/>
        <p:txBody>
          <a:bodyPr/>
          <a:lstStyle/>
          <a:p>
            <a:fld id="{25B4AE40-3CC6-A44A-A1C9-F56F4478999D}" type="datetimeFigureOut">
              <a:rPr lang="en-US" smtClean="0"/>
              <a:t>4/22/20</a:t>
            </a:fld>
            <a:endParaRPr lang="en-US"/>
          </a:p>
        </p:txBody>
      </p:sp>
      <p:sp>
        <p:nvSpPr>
          <p:cNvPr id="6" name="Footer Placeholder 5">
            <a:extLst>
              <a:ext uri="{FF2B5EF4-FFF2-40B4-BE49-F238E27FC236}">
                <a16:creationId xmlns:a16="http://schemas.microsoft.com/office/drawing/2014/main" id="{DDAA60F1-D817-7044-8AF7-8AFDA56B4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897398-5E5F-424C-B28A-65B6014D26CB}"/>
              </a:ext>
            </a:extLst>
          </p:cNvPr>
          <p:cNvSpPr>
            <a:spLocks noGrp="1"/>
          </p:cNvSpPr>
          <p:nvPr>
            <p:ph type="sldNum" sz="quarter" idx="12"/>
          </p:nvPr>
        </p:nvSpPr>
        <p:spPr/>
        <p:txBody>
          <a:bodyPr/>
          <a:lstStyle/>
          <a:p>
            <a:fld id="{D56BD31C-9ACF-8544-9204-7F97E76290FF}" type="slidenum">
              <a:rPr lang="en-US" smtClean="0"/>
              <a:t>‹#›</a:t>
            </a:fld>
            <a:endParaRPr lang="en-US"/>
          </a:p>
        </p:txBody>
      </p:sp>
    </p:spTree>
    <p:extLst>
      <p:ext uri="{BB962C8B-B14F-4D97-AF65-F5344CB8AC3E}">
        <p14:creationId xmlns:p14="http://schemas.microsoft.com/office/powerpoint/2010/main" val="1180036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88F685-53D0-814A-B193-E18E1D37DB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1B3D82-185B-6342-BE1E-4F63D1297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3FBC9D-45B4-8249-A999-825AAEA76C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4AE40-3CC6-A44A-A1C9-F56F4478999D}" type="datetimeFigureOut">
              <a:rPr lang="en-US" smtClean="0"/>
              <a:t>4/22/20</a:t>
            </a:fld>
            <a:endParaRPr lang="en-US"/>
          </a:p>
        </p:txBody>
      </p:sp>
      <p:sp>
        <p:nvSpPr>
          <p:cNvPr id="5" name="Footer Placeholder 4">
            <a:extLst>
              <a:ext uri="{FF2B5EF4-FFF2-40B4-BE49-F238E27FC236}">
                <a16:creationId xmlns:a16="http://schemas.microsoft.com/office/drawing/2014/main" id="{9BABFF0D-F486-9042-A387-E1A8D19B8A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2EA413-3FBD-E947-8E63-997B27054E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BD31C-9ACF-8544-9204-7F97E76290FF}" type="slidenum">
              <a:rPr lang="en-US" smtClean="0"/>
              <a:t>‹#›</a:t>
            </a:fld>
            <a:endParaRPr lang="en-US"/>
          </a:p>
        </p:txBody>
      </p:sp>
    </p:spTree>
    <p:extLst>
      <p:ext uri="{BB962C8B-B14F-4D97-AF65-F5344CB8AC3E}">
        <p14:creationId xmlns:p14="http://schemas.microsoft.com/office/powerpoint/2010/main" val="1099671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37E9-2074-5448-93A0-08503D665FFB}"/>
              </a:ext>
            </a:extLst>
          </p:cNvPr>
          <p:cNvSpPr>
            <a:spLocks noGrp="1"/>
          </p:cNvSpPr>
          <p:nvPr>
            <p:ph type="ctrTitle"/>
          </p:nvPr>
        </p:nvSpPr>
        <p:spPr>
          <a:xfrm>
            <a:off x="1524000" y="1122363"/>
            <a:ext cx="9144000" cy="1221444"/>
          </a:xfrm>
        </p:spPr>
        <p:txBody>
          <a:bodyPr/>
          <a:lstStyle/>
          <a:p>
            <a:r>
              <a:rPr lang="en-US" dirty="0"/>
              <a:t>Mismatch Article Activity</a:t>
            </a:r>
          </a:p>
        </p:txBody>
      </p:sp>
      <p:sp>
        <p:nvSpPr>
          <p:cNvPr id="3" name="Subtitle 2">
            <a:extLst>
              <a:ext uri="{FF2B5EF4-FFF2-40B4-BE49-F238E27FC236}">
                <a16:creationId xmlns:a16="http://schemas.microsoft.com/office/drawing/2014/main" id="{68227010-3FDE-9F4A-8160-557024AF40F8}"/>
              </a:ext>
            </a:extLst>
          </p:cNvPr>
          <p:cNvSpPr>
            <a:spLocks noGrp="1"/>
          </p:cNvSpPr>
          <p:nvPr>
            <p:ph type="subTitle" idx="1"/>
          </p:nvPr>
        </p:nvSpPr>
        <p:spPr>
          <a:xfrm>
            <a:off x="1524000" y="2543503"/>
            <a:ext cx="9144000" cy="2714297"/>
          </a:xfrm>
        </p:spPr>
        <p:txBody>
          <a:bodyPr>
            <a:normAutofit/>
          </a:bodyPr>
          <a:lstStyle/>
          <a:p>
            <a:pPr algn="l"/>
            <a:r>
              <a:rPr lang="en-US" dirty="0"/>
              <a:t>In the next 45-60 minutes, students will work together to determine if the Levels of Inquiry (</a:t>
            </a:r>
            <a:r>
              <a:rPr lang="en-US" dirty="0" err="1"/>
              <a:t>LoI</a:t>
            </a:r>
            <a:r>
              <a:rPr lang="en-US" dirty="0"/>
              <a:t>) Model addresses the concerns expressed by Lilian McDermott in her “Mismatch” article. </a:t>
            </a:r>
          </a:p>
          <a:p>
            <a:pPr algn="l"/>
            <a:r>
              <a:rPr lang="en-US" dirty="0"/>
              <a:t>After a review of the </a:t>
            </a:r>
            <a:r>
              <a:rPr lang="en-US" dirty="0" err="1"/>
              <a:t>LoI</a:t>
            </a:r>
            <a:r>
              <a:rPr lang="en-US" dirty="0"/>
              <a:t> Inquiry Spectrum with the instructor, students will give examples from </a:t>
            </a:r>
            <a:r>
              <a:rPr lang="en-US" dirty="0" err="1"/>
              <a:t>LoI</a:t>
            </a:r>
            <a:r>
              <a:rPr lang="en-US" dirty="0"/>
              <a:t>  that address the main points McDermott makes and draw a general conclusion about if and to what degree.</a:t>
            </a:r>
          </a:p>
          <a:p>
            <a:pPr algn="l"/>
            <a:r>
              <a:rPr lang="en-US" dirty="0"/>
              <a:t> Students will then make “whiteboard” presentation using PowerPoint. </a:t>
            </a:r>
          </a:p>
        </p:txBody>
      </p:sp>
    </p:spTree>
    <p:extLst>
      <p:ext uri="{BB962C8B-B14F-4D97-AF65-F5344CB8AC3E}">
        <p14:creationId xmlns:p14="http://schemas.microsoft.com/office/powerpoint/2010/main" val="207393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8DF6C-1E55-4647-A28A-8DF0F943211C}"/>
              </a:ext>
            </a:extLst>
          </p:cNvPr>
          <p:cNvSpPr>
            <a:spLocks noGrp="1"/>
          </p:cNvSpPr>
          <p:nvPr>
            <p:ph type="title"/>
          </p:nvPr>
        </p:nvSpPr>
        <p:spPr/>
        <p:txBody>
          <a:bodyPr>
            <a:noAutofit/>
          </a:bodyPr>
          <a:lstStyle/>
          <a:p>
            <a:r>
              <a:rPr lang="en-US" sz="2400" b="1" dirty="0"/>
              <a:t>B. A coherent conceptual framework is not typically an outcome of traditional instruction.</a:t>
            </a:r>
            <a:r>
              <a:rPr lang="en-US" sz="2400" dirty="0"/>
              <a:t> </a:t>
            </a:r>
            <a:r>
              <a:rPr lang="en-US" sz="2400" i="1" dirty="0"/>
              <a:t>Students need to participate in the process of constructing qualitative models that can help them understand relationships and differences among concepts.</a:t>
            </a:r>
            <a:endParaRPr lang="en-US" sz="2800" dirty="0"/>
          </a:p>
        </p:txBody>
      </p:sp>
      <p:sp>
        <p:nvSpPr>
          <p:cNvPr id="3" name="Content Placeholder 2">
            <a:extLst>
              <a:ext uri="{FF2B5EF4-FFF2-40B4-BE49-F238E27FC236}">
                <a16:creationId xmlns:a16="http://schemas.microsoft.com/office/drawing/2014/main" id="{5BA78D25-2C23-F74F-B488-E541F7545CC4}"/>
              </a:ext>
            </a:extLst>
          </p:cNvPr>
          <p:cNvSpPr>
            <a:spLocks noGrp="1"/>
          </p:cNvSpPr>
          <p:nvPr>
            <p:ph idx="1"/>
          </p:nvPr>
        </p:nvSpPr>
        <p:spPr/>
        <p:txBody>
          <a:bodyPr/>
          <a:lstStyle/>
          <a:p>
            <a:r>
              <a:rPr lang="en-US" dirty="0"/>
              <a:t>DL: </a:t>
            </a:r>
          </a:p>
          <a:p>
            <a:r>
              <a:rPr lang="en-US" dirty="0"/>
              <a:t>ID: </a:t>
            </a:r>
          </a:p>
          <a:p>
            <a:r>
              <a:rPr lang="en-US" dirty="0" err="1"/>
              <a:t>ILe</a:t>
            </a:r>
            <a:r>
              <a:rPr lang="en-US" dirty="0"/>
              <a:t>: </a:t>
            </a:r>
          </a:p>
          <a:p>
            <a:r>
              <a:rPr lang="en-US" dirty="0" err="1"/>
              <a:t>ILa</a:t>
            </a:r>
            <a:r>
              <a:rPr lang="en-US" dirty="0"/>
              <a:t>: </a:t>
            </a:r>
          </a:p>
          <a:p>
            <a:r>
              <a:rPr lang="en-US" dirty="0"/>
              <a:t>RL:</a:t>
            </a:r>
          </a:p>
        </p:txBody>
      </p:sp>
    </p:spTree>
    <p:extLst>
      <p:ext uri="{BB962C8B-B14F-4D97-AF65-F5344CB8AC3E}">
        <p14:creationId xmlns:p14="http://schemas.microsoft.com/office/powerpoint/2010/main" val="335504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2BC6D-5792-194F-AD9D-9A33F094C12A}"/>
              </a:ext>
            </a:extLst>
          </p:cNvPr>
          <p:cNvSpPr>
            <a:spLocks noGrp="1"/>
          </p:cNvSpPr>
          <p:nvPr>
            <p:ph type="title"/>
          </p:nvPr>
        </p:nvSpPr>
        <p:spPr/>
        <p:txBody>
          <a:bodyPr>
            <a:normAutofit fontScale="90000"/>
          </a:bodyPr>
          <a:lstStyle/>
          <a:p>
            <a:r>
              <a:rPr lang="en-US" sz="3100" b="1" dirty="0"/>
              <a:t>C. Certain conceptual difficulties are not overcome by traditional instruction.</a:t>
            </a:r>
            <a:r>
              <a:rPr lang="en-US" sz="3100" dirty="0"/>
              <a:t> </a:t>
            </a:r>
            <a:r>
              <a:rPr lang="en-US" sz="3100" i="1" dirty="0"/>
              <a:t>Persistent conceptual difficulties must be explicitly addressed by multiple challenges in different contexts.</a:t>
            </a:r>
            <a:endParaRPr lang="en-US" dirty="0"/>
          </a:p>
        </p:txBody>
      </p:sp>
      <p:sp>
        <p:nvSpPr>
          <p:cNvPr id="3" name="Content Placeholder 2">
            <a:extLst>
              <a:ext uri="{FF2B5EF4-FFF2-40B4-BE49-F238E27FC236}">
                <a16:creationId xmlns:a16="http://schemas.microsoft.com/office/drawing/2014/main" id="{869AF7C3-6289-2845-AD33-C0DE7447F2F0}"/>
              </a:ext>
            </a:extLst>
          </p:cNvPr>
          <p:cNvSpPr>
            <a:spLocks noGrp="1"/>
          </p:cNvSpPr>
          <p:nvPr>
            <p:ph idx="1"/>
          </p:nvPr>
        </p:nvSpPr>
        <p:spPr/>
        <p:txBody>
          <a:bodyPr/>
          <a:lstStyle/>
          <a:p>
            <a:r>
              <a:rPr lang="en-US" dirty="0"/>
              <a:t>DL: </a:t>
            </a:r>
          </a:p>
          <a:p>
            <a:r>
              <a:rPr lang="en-US" dirty="0"/>
              <a:t>ID: </a:t>
            </a:r>
          </a:p>
          <a:p>
            <a:r>
              <a:rPr lang="en-US" dirty="0" err="1"/>
              <a:t>ILe</a:t>
            </a:r>
            <a:r>
              <a:rPr lang="en-US" dirty="0"/>
              <a:t>: </a:t>
            </a:r>
          </a:p>
          <a:p>
            <a:r>
              <a:rPr lang="en-US" dirty="0" err="1"/>
              <a:t>ILa</a:t>
            </a:r>
            <a:r>
              <a:rPr lang="en-US" dirty="0"/>
              <a:t>: </a:t>
            </a:r>
          </a:p>
          <a:p>
            <a:r>
              <a:rPr lang="en-US" dirty="0"/>
              <a:t>RL:</a:t>
            </a:r>
          </a:p>
        </p:txBody>
      </p:sp>
    </p:spTree>
    <p:extLst>
      <p:ext uri="{BB962C8B-B14F-4D97-AF65-F5344CB8AC3E}">
        <p14:creationId xmlns:p14="http://schemas.microsoft.com/office/powerpoint/2010/main" val="253197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572A-77AA-FA46-826B-FB808585851A}"/>
              </a:ext>
            </a:extLst>
          </p:cNvPr>
          <p:cNvSpPr>
            <a:spLocks noGrp="1"/>
          </p:cNvSpPr>
          <p:nvPr>
            <p:ph type="title"/>
          </p:nvPr>
        </p:nvSpPr>
        <p:spPr/>
        <p:txBody>
          <a:bodyPr>
            <a:normAutofit/>
          </a:bodyPr>
          <a:lstStyle/>
          <a:p>
            <a:r>
              <a:rPr lang="en-US" sz="2800" b="1" dirty="0"/>
              <a:t>D. Growth in reasoning ability does not usually result from traditional instruction.</a:t>
            </a:r>
            <a:r>
              <a:rPr lang="en-US" sz="2800" dirty="0"/>
              <a:t> </a:t>
            </a:r>
            <a:r>
              <a:rPr lang="en-US" sz="2800" i="1" dirty="0"/>
              <a:t>Scientific reasoning skills must be expressly cultivated.</a:t>
            </a:r>
            <a:endParaRPr lang="en-US" sz="2800" dirty="0"/>
          </a:p>
        </p:txBody>
      </p:sp>
      <p:sp>
        <p:nvSpPr>
          <p:cNvPr id="3" name="Content Placeholder 2">
            <a:extLst>
              <a:ext uri="{FF2B5EF4-FFF2-40B4-BE49-F238E27FC236}">
                <a16:creationId xmlns:a16="http://schemas.microsoft.com/office/drawing/2014/main" id="{3861A782-B436-5A4F-A530-694383BCE063}"/>
              </a:ext>
            </a:extLst>
          </p:cNvPr>
          <p:cNvSpPr>
            <a:spLocks noGrp="1"/>
          </p:cNvSpPr>
          <p:nvPr>
            <p:ph idx="1"/>
          </p:nvPr>
        </p:nvSpPr>
        <p:spPr/>
        <p:txBody>
          <a:bodyPr/>
          <a:lstStyle/>
          <a:p>
            <a:r>
              <a:rPr lang="en-US" dirty="0"/>
              <a:t>DL: </a:t>
            </a:r>
          </a:p>
          <a:p>
            <a:r>
              <a:rPr lang="en-US" dirty="0"/>
              <a:t>ID: </a:t>
            </a:r>
          </a:p>
          <a:p>
            <a:r>
              <a:rPr lang="en-US" dirty="0" err="1"/>
              <a:t>ILe</a:t>
            </a:r>
            <a:r>
              <a:rPr lang="en-US" dirty="0"/>
              <a:t>: </a:t>
            </a:r>
          </a:p>
          <a:p>
            <a:r>
              <a:rPr lang="en-US" dirty="0" err="1"/>
              <a:t>ILa</a:t>
            </a:r>
            <a:r>
              <a:rPr lang="en-US" dirty="0"/>
              <a:t>: </a:t>
            </a:r>
          </a:p>
          <a:p>
            <a:r>
              <a:rPr lang="en-US" dirty="0"/>
              <a:t>RL:</a:t>
            </a:r>
          </a:p>
        </p:txBody>
      </p:sp>
    </p:spTree>
    <p:extLst>
      <p:ext uri="{BB962C8B-B14F-4D97-AF65-F5344CB8AC3E}">
        <p14:creationId xmlns:p14="http://schemas.microsoft.com/office/powerpoint/2010/main" val="2584500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A8B9-6000-294F-87CC-748ABD7119FC}"/>
              </a:ext>
            </a:extLst>
          </p:cNvPr>
          <p:cNvSpPr>
            <a:spLocks noGrp="1"/>
          </p:cNvSpPr>
          <p:nvPr>
            <p:ph type="title"/>
          </p:nvPr>
        </p:nvSpPr>
        <p:spPr/>
        <p:txBody>
          <a:bodyPr>
            <a:noAutofit/>
          </a:bodyPr>
          <a:lstStyle/>
          <a:p>
            <a:r>
              <a:rPr lang="en-US" sz="2800" b="1" dirty="0"/>
              <a:t>E. Connections among concepts, formal representations, and the real world are often lacking after traditional instruction.</a:t>
            </a:r>
            <a:r>
              <a:rPr lang="en-US" sz="2800" dirty="0"/>
              <a:t> </a:t>
            </a:r>
            <a:r>
              <a:rPr lang="en-US" sz="2800" i="1" dirty="0"/>
              <a:t>Students need repeated practice in interpreting physics formalism and relating it to the real world.</a:t>
            </a:r>
            <a:endParaRPr lang="en-US" sz="2800" dirty="0"/>
          </a:p>
        </p:txBody>
      </p:sp>
      <p:sp>
        <p:nvSpPr>
          <p:cNvPr id="3" name="Content Placeholder 2">
            <a:extLst>
              <a:ext uri="{FF2B5EF4-FFF2-40B4-BE49-F238E27FC236}">
                <a16:creationId xmlns:a16="http://schemas.microsoft.com/office/drawing/2014/main" id="{DE3103CF-3451-184B-AFF5-2D1595CBA0A7}"/>
              </a:ext>
            </a:extLst>
          </p:cNvPr>
          <p:cNvSpPr>
            <a:spLocks noGrp="1"/>
          </p:cNvSpPr>
          <p:nvPr>
            <p:ph idx="1"/>
          </p:nvPr>
        </p:nvSpPr>
        <p:spPr/>
        <p:txBody>
          <a:bodyPr/>
          <a:lstStyle/>
          <a:p>
            <a:r>
              <a:rPr lang="en-US" dirty="0"/>
              <a:t>DL: </a:t>
            </a:r>
          </a:p>
          <a:p>
            <a:r>
              <a:rPr lang="en-US" dirty="0"/>
              <a:t>ID: </a:t>
            </a:r>
          </a:p>
          <a:p>
            <a:r>
              <a:rPr lang="en-US" dirty="0" err="1"/>
              <a:t>ILe</a:t>
            </a:r>
            <a:r>
              <a:rPr lang="en-US" dirty="0"/>
              <a:t>: </a:t>
            </a:r>
          </a:p>
          <a:p>
            <a:r>
              <a:rPr lang="en-US" dirty="0" err="1"/>
              <a:t>ILa</a:t>
            </a:r>
            <a:r>
              <a:rPr lang="en-US" dirty="0"/>
              <a:t>: </a:t>
            </a:r>
          </a:p>
          <a:p>
            <a:r>
              <a:rPr lang="en-US" dirty="0"/>
              <a:t>RL:</a:t>
            </a:r>
          </a:p>
        </p:txBody>
      </p:sp>
    </p:spTree>
    <p:extLst>
      <p:ext uri="{BB962C8B-B14F-4D97-AF65-F5344CB8AC3E}">
        <p14:creationId xmlns:p14="http://schemas.microsoft.com/office/powerpoint/2010/main" val="3215339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05F68-49DB-8F49-94F2-3AD2346DA903}"/>
              </a:ext>
            </a:extLst>
          </p:cNvPr>
          <p:cNvSpPr>
            <a:spLocks noGrp="1"/>
          </p:cNvSpPr>
          <p:nvPr>
            <p:ph type="title"/>
          </p:nvPr>
        </p:nvSpPr>
        <p:spPr/>
        <p:txBody>
          <a:bodyPr/>
          <a:lstStyle/>
          <a:p>
            <a:r>
              <a:rPr lang="en-US" dirty="0"/>
              <a:t>General Conclusion</a:t>
            </a:r>
          </a:p>
        </p:txBody>
      </p:sp>
      <p:sp>
        <p:nvSpPr>
          <p:cNvPr id="3" name="Content Placeholder 2">
            <a:extLst>
              <a:ext uri="{FF2B5EF4-FFF2-40B4-BE49-F238E27FC236}">
                <a16:creationId xmlns:a16="http://schemas.microsoft.com/office/drawing/2014/main" id="{2B551309-9EA9-8340-9DCA-743AD5D8A034}"/>
              </a:ext>
            </a:extLst>
          </p:cNvPr>
          <p:cNvSpPr>
            <a:spLocks noGrp="1"/>
          </p:cNvSpPr>
          <p:nvPr>
            <p:ph idx="1"/>
          </p:nvPr>
        </p:nvSpPr>
        <p:spPr/>
        <p:txBody>
          <a:bodyPr/>
          <a:lstStyle/>
          <a:p>
            <a:pPr marL="0" indent="0">
              <a:buNone/>
            </a:pPr>
            <a:r>
              <a:rPr lang="en-US" dirty="0"/>
              <a:t>Does the Levels of Inquiry Model address the concerns expressed by Lilian McDermott in her “Mismatch” article?</a:t>
            </a:r>
          </a:p>
        </p:txBody>
      </p:sp>
    </p:spTree>
    <p:extLst>
      <p:ext uri="{BB962C8B-B14F-4D97-AF65-F5344CB8AC3E}">
        <p14:creationId xmlns:p14="http://schemas.microsoft.com/office/powerpoint/2010/main" val="413506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5942C-C7F3-9444-AB41-1282BCF2DF18}"/>
              </a:ext>
            </a:extLst>
          </p:cNvPr>
          <p:cNvSpPr>
            <a:spLocks noGrp="1"/>
          </p:cNvSpPr>
          <p:nvPr>
            <p:ph type="title"/>
          </p:nvPr>
        </p:nvSpPr>
        <p:spPr/>
        <p:txBody>
          <a:bodyPr/>
          <a:lstStyle/>
          <a:p>
            <a:r>
              <a:rPr lang="en-US" dirty="0"/>
              <a:t>Please explain how the LOI Model does the following.</a:t>
            </a:r>
          </a:p>
        </p:txBody>
      </p:sp>
      <p:sp>
        <p:nvSpPr>
          <p:cNvPr id="3" name="Content Placeholder 2">
            <a:extLst>
              <a:ext uri="{FF2B5EF4-FFF2-40B4-BE49-F238E27FC236}">
                <a16:creationId xmlns:a16="http://schemas.microsoft.com/office/drawing/2014/main" id="{7D857BC1-2A68-9F46-9907-311746F6CB6D}"/>
              </a:ext>
            </a:extLst>
          </p:cNvPr>
          <p:cNvSpPr>
            <a:spLocks noGrp="1"/>
          </p:cNvSpPr>
          <p:nvPr>
            <p:ph idx="1"/>
          </p:nvPr>
        </p:nvSpPr>
        <p:spPr/>
        <p:txBody>
          <a:bodyPr/>
          <a:lstStyle/>
          <a:p>
            <a:pPr marL="0" indent="0" algn="ctr">
              <a:buNone/>
            </a:pPr>
            <a:r>
              <a:rPr lang="en-US" sz="3600" b="1" dirty="0"/>
              <a:t>The Inquiry Spectrum</a:t>
            </a:r>
          </a:p>
          <a:p>
            <a:endParaRPr lang="en-US" dirty="0"/>
          </a:p>
        </p:txBody>
      </p:sp>
      <p:graphicFrame>
        <p:nvGraphicFramePr>
          <p:cNvPr id="4" name="Content Placeholder 9">
            <a:extLst>
              <a:ext uri="{FF2B5EF4-FFF2-40B4-BE49-F238E27FC236}">
                <a16:creationId xmlns:a16="http://schemas.microsoft.com/office/drawing/2014/main" id="{050A8876-763C-274E-B0AC-BA6EF135BE6A}"/>
              </a:ext>
            </a:extLst>
          </p:cNvPr>
          <p:cNvGraphicFramePr>
            <a:graphicFrameLocks/>
          </p:cNvGraphicFramePr>
          <p:nvPr>
            <p:extLst>
              <p:ext uri="{D42A27DB-BD31-4B8C-83A1-F6EECF244321}">
                <p14:modId xmlns:p14="http://schemas.microsoft.com/office/powerpoint/2010/main" val="1139752428"/>
              </p:ext>
            </p:extLst>
          </p:nvPr>
        </p:nvGraphicFramePr>
        <p:xfrm>
          <a:off x="907150" y="3918661"/>
          <a:ext cx="10446649" cy="745297"/>
        </p:xfrm>
        <a:graphic>
          <a:graphicData uri="http://schemas.openxmlformats.org/drawingml/2006/table">
            <a:tbl>
              <a:tblPr firstRow="1" bandRow="1">
                <a:tableStyleId>{1FECB4D8-DB02-4DC6-A0A2-4F2EBAE1DC90}</a:tableStyleId>
              </a:tblPr>
              <a:tblGrid>
                <a:gridCol w="2458035">
                  <a:extLst>
                    <a:ext uri="{9D8B030D-6E8A-4147-A177-3AD203B41FA5}">
                      <a16:colId xmlns:a16="http://schemas.microsoft.com/office/drawing/2014/main" val="20000"/>
                    </a:ext>
                  </a:extLst>
                </a:gridCol>
                <a:gridCol w="5530579">
                  <a:extLst>
                    <a:ext uri="{9D8B030D-6E8A-4147-A177-3AD203B41FA5}">
                      <a16:colId xmlns:a16="http://schemas.microsoft.com/office/drawing/2014/main" val="20001"/>
                    </a:ext>
                  </a:extLst>
                </a:gridCol>
                <a:gridCol w="2458035">
                  <a:extLst>
                    <a:ext uri="{9D8B030D-6E8A-4147-A177-3AD203B41FA5}">
                      <a16:colId xmlns:a16="http://schemas.microsoft.com/office/drawing/2014/main" val="20002"/>
                    </a:ext>
                  </a:extLst>
                </a:gridCol>
              </a:tblGrid>
              <a:tr h="336865">
                <a:tc>
                  <a:txBody>
                    <a:bodyPr/>
                    <a:lstStyle/>
                    <a:p>
                      <a:pPr algn="l"/>
                      <a:r>
                        <a:rPr lang="en-US" b="0" dirty="0">
                          <a:solidFill>
                            <a:srgbClr val="000000"/>
                          </a:solidFill>
                        </a:rPr>
                        <a:t>Teacher</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solidFill>
                            <a:schemeClr val="tx1"/>
                          </a:solidFill>
                        </a:rPr>
                        <a:t>Locus of Control</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b="0" dirty="0">
                          <a:solidFill>
                            <a:srgbClr val="000000"/>
                          </a:solidFill>
                        </a:rPr>
                        <a:t>Student</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379537">
                <a:tc>
                  <a:txBody>
                    <a:bodyPr/>
                    <a:lstStyle/>
                    <a:p>
                      <a:pPr algn="l"/>
                      <a:r>
                        <a:rPr lang="en-US" dirty="0"/>
                        <a:t>Low</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b="1" dirty="0"/>
                        <a:t>Intellectual</a:t>
                      </a:r>
                      <a:r>
                        <a:rPr lang="en-US" b="1" baseline="0" dirty="0"/>
                        <a:t> Sophistication</a:t>
                      </a:r>
                      <a:endParaRPr lang="en-US" b="1"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dirty="0"/>
                        <a:t>High</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Content Placeholder 7">
            <a:extLst>
              <a:ext uri="{FF2B5EF4-FFF2-40B4-BE49-F238E27FC236}">
                <a16:creationId xmlns:a16="http://schemas.microsoft.com/office/drawing/2014/main" id="{6D5CA69E-CA16-074A-9218-224FC5FC3EAA}"/>
              </a:ext>
            </a:extLst>
          </p:cNvPr>
          <p:cNvGraphicFramePr>
            <a:graphicFrameLocks/>
          </p:cNvGraphicFramePr>
          <p:nvPr>
            <p:extLst>
              <p:ext uri="{D42A27DB-BD31-4B8C-83A1-F6EECF244321}">
                <p14:modId xmlns:p14="http://schemas.microsoft.com/office/powerpoint/2010/main" val="3358773441"/>
              </p:ext>
            </p:extLst>
          </p:nvPr>
        </p:nvGraphicFramePr>
        <p:xfrm>
          <a:off x="907151" y="2493576"/>
          <a:ext cx="10446649" cy="1290148"/>
        </p:xfrm>
        <a:graphic>
          <a:graphicData uri="http://schemas.openxmlformats.org/drawingml/2006/table">
            <a:tbl>
              <a:tblPr firstRow="1" bandRow="1">
                <a:tableStyleId>{5C22544A-7EE6-4342-B048-85BDC9FD1C3A}</a:tableStyleId>
              </a:tblPr>
              <a:tblGrid>
                <a:gridCol w="1536272">
                  <a:extLst>
                    <a:ext uri="{9D8B030D-6E8A-4147-A177-3AD203B41FA5}">
                      <a16:colId xmlns:a16="http://schemas.microsoft.com/office/drawing/2014/main" val="20000"/>
                    </a:ext>
                  </a:extLst>
                </a:gridCol>
                <a:gridCol w="1945945">
                  <a:extLst>
                    <a:ext uri="{9D8B030D-6E8A-4147-A177-3AD203B41FA5}">
                      <a16:colId xmlns:a16="http://schemas.microsoft.com/office/drawing/2014/main" val="20001"/>
                    </a:ext>
                  </a:extLst>
                </a:gridCol>
                <a:gridCol w="1741108">
                  <a:extLst>
                    <a:ext uri="{9D8B030D-6E8A-4147-A177-3AD203B41FA5}">
                      <a16:colId xmlns:a16="http://schemas.microsoft.com/office/drawing/2014/main" val="20002"/>
                    </a:ext>
                  </a:extLst>
                </a:gridCol>
                <a:gridCol w="1741108">
                  <a:extLst>
                    <a:ext uri="{9D8B030D-6E8A-4147-A177-3AD203B41FA5}">
                      <a16:colId xmlns:a16="http://schemas.microsoft.com/office/drawing/2014/main" val="20003"/>
                    </a:ext>
                  </a:extLst>
                </a:gridCol>
                <a:gridCol w="1741108">
                  <a:extLst>
                    <a:ext uri="{9D8B030D-6E8A-4147-A177-3AD203B41FA5}">
                      <a16:colId xmlns:a16="http://schemas.microsoft.com/office/drawing/2014/main" val="20004"/>
                    </a:ext>
                  </a:extLst>
                </a:gridCol>
                <a:gridCol w="1741108">
                  <a:extLst>
                    <a:ext uri="{9D8B030D-6E8A-4147-A177-3AD203B41FA5}">
                      <a16:colId xmlns:a16="http://schemas.microsoft.com/office/drawing/2014/main" val="20005"/>
                    </a:ext>
                  </a:extLst>
                </a:gridCol>
              </a:tblGrid>
              <a:tr h="645074">
                <a:tc>
                  <a:txBody>
                    <a:bodyPr/>
                    <a:lstStyle/>
                    <a:p>
                      <a:pPr algn="ctr"/>
                      <a:r>
                        <a:rPr lang="en-US" sz="1600" dirty="0"/>
                        <a:t>Discovery Learning</a:t>
                      </a:r>
                    </a:p>
                  </a:txBody>
                  <a:tcPr marL="122091" marR="122091" marT="61045" marB="61045">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r>
                        <a:rPr lang="en-US" sz="1600" dirty="0"/>
                        <a:t>Interactive Demonstration</a:t>
                      </a:r>
                    </a:p>
                  </a:txBody>
                  <a:tcPr marL="122091" marR="122091" marT="61045" marB="61045">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r>
                        <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Inquiry </a:t>
                      </a:r>
                    </a:p>
                    <a:p>
                      <a:pPr algn="ctr"/>
                      <a:r>
                        <a:rPr lang="en-US"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Lesson</a:t>
                      </a:r>
                    </a:p>
                  </a:txBody>
                  <a:tcPr marL="122091" marR="122091" marT="61045" marB="61045">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r>
                        <a:rPr lang="en-US" sz="1600" dirty="0"/>
                        <a:t>Inquiry</a:t>
                      </a:r>
                    </a:p>
                    <a:p>
                      <a:pPr algn="ctr"/>
                      <a:r>
                        <a:rPr lang="en-US" sz="1600" baseline="0" dirty="0"/>
                        <a:t> Lab</a:t>
                      </a:r>
                      <a:endParaRPr lang="en-US" sz="1600" dirty="0"/>
                    </a:p>
                  </a:txBody>
                  <a:tcPr marL="122091" marR="122091" marT="61045" marB="61045">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600" dirty="0"/>
                        <a:t>Real-world</a:t>
                      </a:r>
                    </a:p>
                    <a:p>
                      <a:pPr algn="ctr"/>
                      <a:r>
                        <a:rPr lang="en-US" sz="1600" baseline="0" dirty="0"/>
                        <a:t>Application</a:t>
                      </a:r>
                      <a:endParaRPr lang="en-US" sz="1600" dirty="0"/>
                    </a:p>
                  </a:txBody>
                  <a:tcPr marL="122091" marR="122091" marT="61045" marB="61045">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FF"/>
                    </a:solidFill>
                  </a:tcPr>
                </a:tc>
                <a:tc>
                  <a:txBody>
                    <a:bodyPr/>
                    <a:lstStyle/>
                    <a:p>
                      <a:pPr algn="ctr"/>
                      <a:r>
                        <a:rPr lang="en-US" sz="1600" dirty="0"/>
                        <a:t>Hypothetical Explanation</a:t>
                      </a:r>
                    </a:p>
                  </a:txBody>
                  <a:tcPr marL="122091" marR="122091" marT="61045" marB="61045">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645074">
                <a:tc>
                  <a:txBody>
                    <a:bodyPr/>
                    <a:lstStyle/>
                    <a:p>
                      <a:pPr algn="ctr"/>
                      <a:r>
                        <a:rPr lang="en-US" sz="1600" dirty="0">
                          <a:solidFill>
                            <a:schemeClr val="tx1"/>
                          </a:solidFill>
                        </a:rPr>
                        <a:t>Rudimentary Skills</a:t>
                      </a:r>
                    </a:p>
                  </a:txBody>
                  <a:tcPr marL="122091" marR="122091" marT="61045" marB="61045">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alpha val="50000"/>
                      </a:srgbClr>
                    </a:solidFill>
                  </a:tcPr>
                </a:tc>
                <a:tc>
                  <a:txBody>
                    <a:bodyPr/>
                    <a:lstStyle/>
                    <a:p>
                      <a:pPr algn="ctr"/>
                      <a:r>
                        <a:rPr lang="en-US" sz="1600" dirty="0">
                          <a:solidFill>
                            <a:schemeClr val="tx1"/>
                          </a:solidFill>
                        </a:rPr>
                        <a:t>Basic </a:t>
                      </a:r>
                    </a:p>
                    <a:p>
                      <a:pPr algn="ctr"/>
                      <a:r>
                        <a:rPr lang="en-US" sz="1600" dirty="0">
                          <a:solidFill>
                            <a:schemeClr val="tx1"/>
                          </a:solidFill>
                        </a:rPr>
                        <a:t>Skills</a:t>
                      </a:r>
                    </a:p>
                  </a:txBody>
                  <a:tcPr marL="122091" marR="122091" marT="61045" marB="61045">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alpha val="50000"/>
                      </a:srgbClr>
                    </a:solidFill>
                  </a:tcPr>
                </a:tc>
                <a:tc>
                  <a:txBody>
                    <a:bodyPr/>
                    <a:lstStyle/>
                    <a:p>
                      <a:pPr algn="ctr"/>
                      <a:r>
                        <a:rPr lang="en-US" sz="1600" dirty="0">
                          <a:solidFill>
                            <a:schemeClr val="tx1"/>
                          </a:solidFill>
                        </a:rPr>
                        <a:t>Intermediate</a:t>
                      </a:r>
                    </a:p>
                    <a:p>
                      <a:pPr algn="ctr"/>
                      <a:r>
                        <a:rPr lang="en-US" sz="1600" dirty="0">
                          <a:solidFill>
                            <a:schemeClr val="tx1"/>
                          </a:solidFill>
                        </a:rPr>
                        <a:t>Skills</a:t>
                      </a:r>
                    </a:p>
                  </a:txBody>
                  <a:tcPr marL="122091" marR="122091" marT="61045" marB="61045">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alpha val="50000"/>
                      </a:srgbClr>
                    </a:solidFill>
                  </a:tcPr>
                </a:tc>
                <a:tc>
                  <a:txBody>
                    <a:bodyPr/>
                    <a:lstStyle/>
                    <a:p>
                      <a:pPr algn="ctr"/>
                      <a:r>
                        <a:rPr lang="en-US" sz="1600" dirty="0">
                          <a:solidFill>
                            <a:schemeClr val="tx1"/>
                          </a:solidFill>
                        </a:rPr>
                        <a:t>Integrated</a:t>
                      </a:r>
                    </a:p>
                    <a:p>
                      <a:pPr algn="ctr"/>
                      <a:r>
                        <a:rPr lang="en-US" sz="1600" dirty="0">
                          <a:solidFill>
                            <a:schemeClr val="tx1"/>
                          </a:solidFill>
                        </a:rPr>
                        <a:t>Skills</a:t>
                      </a:r>
                    </a:p>
                  </a:txBody>
                  <a:tcPr marL="122091" marR="122091" marT="61045" marB="61045">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alpha val="50000"/>
                      </a:srgbClr>
                    </a:solidFill>
                  </a:tcPr>
                </a:tc>
                <a:tc>
                  <a:txBody>
                    <a:bodyPr/>
                    <a:lstStyle/>
                    <a:p>
                      <a:pPr algn="ctr"/>
                      <a:r>
                        <a:rPr lang="en-US" sz="1600" dirty="0">
                          <a:solidFill>
                            <a:schemeClr val="tx1"/>
                          </a:solidFill>
                        </a:rPr>
                        <a:t>Culminating</a:t>
                      </a:r>
                    </a:p>
                    <a:p>
                      <a:pPr algn="ctr"/>
                      <a:r>
                        <a:rPr lang="en-US" sz="1600" dirty="0">
                          <a:solidFill>
                            <a:schemeClr val="tx1"/>
                          </a:solidFill>
                        </a:rPr>
                        <a:t>Skills</a:t>
                      </a:r>
                    </a:p>
                  </a:txBody>
                  <a:tcPr marL="122091" marR="122091" marT="61045" marB="61045">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FF">
                        <a:alpha val="50000"/>
                      </a:srgbClr>
                    </a:solidFill>
                  </a:tcPr>
                </a:tc>
                <a:tc>
                  <a:txBody>
                    <a:bodyPr/>
                    <a:lstStyle/>
                    <a:p>
                      <a:pPr algn="ctr"/>
                      <a:r>
                        <a:rPr lang="en-US" sz="1600" dirty="0">
                          <a:solidFill>
                            <a:schemeClr val="tx1"/>
                          </a:solidFill>
                        </a:rPr>
                        <a:t>Advanced</a:t>
                      </a:r>
                    </a:p>
                    <a:p>
                      <a:pPr algn="ctr"/>
                      <a:r>
                        <a:rPr lang="en-US" sz="1600" dirty="0">
                          <a:solidFill>
                            <a:schemeClr val="tx1"/>
                          </a:solidFill>
                        </a:rPr>
                        <a:t>Skills</a:t>
                      </a:r>
                    </a:p>
                  </a:txBody>
                  <a:tcPr marL="122091" marR="122091" marT="61045" marB="61045">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660066">
                        <a:alpha val="5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8926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Discovery Learning (DL)</a:t>
            </a:r>
          </a:p>
        </p:txBody>
      </p:sp>
      <p:sp>
        <p:nvSpPr>
          <p:cNvPr id="12" name="Content Placeholder 11"/>
          <p:cNvSpPr>
            <a:spLocks noGrp="1"/>
          </p:cNvSpPr>
          <p:nvPr>
            <p:ph sz="half" idx="1"/>
          </p:nvPr>
        </p:nvSpPr>
        <p:spPr/>
        <p:txBody>
          <a:bodyPr/>
          <a:lstStyle/>
          <a:p>
            <a:endParaRPr lang="en-US" dirty="0"/>
          </a:p>
          <a:p>
            <a:endParaRPr lang="en-US" sz="800" dirty="0"/>
          </a:p>
          <a:p>
            <a:r>
              <a:rPr lang="en-US" sz="2000" dirty="0"/>
              <a:t>Pedagogical Purpose</a:t>
            </a:r>
          </a:p>
          <a:p>
            <a:endParaRPr lang="en-US" sz="2000" dirty="0"/>
          </a:p>
          <a:p>
            <a:pPr algn="l"/>
            <a:r>
              <a:rPr lang="en-US" sz="2000" dirty="0"/>
              <a:t>Students develop concepts (and learn name for new concepts) based on first-hand experiences.</a:t>
            </a:r>
          </a:p>
          <a:p>
            <a:pPr marL="342900" indent="-342900">
              <a:buFontTx/>
              <a:buChar char="-"/>
            </a:pPr>
            <a:endParaRPr lang="en-US" sz="2000" dirty="0"/>
          </a:p>
        </p:txBody>
      </p:sp>
      <p:sp>
        <p:nvSpPr>
          <p:cNvPr id="13" name="Content Placeholder 12"/>
          <p:cNvSpPr>
            <a:spLocks noGrp="1"/>
          </p:cNvSpPr>
          <p:nvPr>
            <p:ph sz="half" idx="2"/>
          </p:nvPr>
        </p:nvSpPr>
        <p:spPr>
          <a:xfrm>
            <a:off x="6172200" y="1600200"/>
            <a:ext cx="4038600" cy="3962400"/>
          </a:xfrm>
        </p:spPr>
        <p:txBody>
          <a:bodyPr/>
          <a:lstStyle/>
          <a:p>
            <a:endParaRPr lang="en-US" dirty="0"/>
          </a:p>
          <a:p>
            <a:endParaRPr lang="en-US" sz="800" dirty="0"/>
          </a:p>
          <a:p>
            <a:r>
              <a:rPr lang="en-US" sz="2000" dirty="0"/>
              <a:t>Rudimentary Skills:</a:t>
            </a:r>
          </a:p>
          <a:p>
            <a:endParaRPr lang="en-US" sz="2000" dirty="0"/>
          </a:p>
          <a:p>
            <a:pPr marL="342900" indent="-342900">
              <a:buFont typeface="Arial"/>
              <a:buChar char="•"/>
            </a:pPr>
            <a:r>
              <a:rPr lang="en-US" sz="2000" dirty="0"/>
              <a:t>Observing </a:t>
            </a:r>
          </a:p>
          <a:p>
            <a:pPr marL="342900" indent="-342900">
              <a:buFont typeface="Arial"/>
              <a:buChar char="•"/>
            </a:pPr>
            <a:r>
              <a:rPr lang="en-US" sz="2000" dirty="0"/>
              <a:t>Formulating concepts </a:t>
            </a:r>
          </a:p>
          <a:p>
            <a:pPr marL="342900" indent="-342900">
              <a:buFont typeface="Arial"/>
              <a:buChar char="•"/>
            </a:pPr>
            <a:r>
              <a:rPr lang="en-US" sz="2000" dirty="0"/>
              <a:t>Estimating </a:t>
            </a:r>
          </a:p>
          <a:p>
            <a:pPr marL="342900" indent="-342900">
              <a:buFont typeface="Arial"/>
              <a:buChar char="•"/>
            </a:pPr>
            <a:r>
              <a:rPr lang="en-US" sz="2000" dirty="0"/>
              <a:t>Drawing conclusions</a:t>
            </a:r>
          </a:p>
          <a:p>
            <a:pPr marL="342900" indent="-342900">
              <a:buFont typeface="Arial"/>
              <a:buChar char="•"/>
            </a:pPr>
            <a:r>
              <a:rPr lang="en-US" sz="2000" dirty="0"/>
              <a:t>Communicating results </a:t>
            </a:r>
          </a:p>
          <a:p>
            <a:pPr marL="342900" indent="-342900">
              <a:buFont typeface="Arial"/>
              <a:buChar char="•"/>
            </a:pPr>
            <a:r>
              <a:rPr lang="en-US" sz="2000" dirty="0"/>
              <a:t>Classifying results </a:t>
            </a:r>
          </a:p>
          <a:p>
            <a:pPr marL="342900" indent="-342900">
              <a:buFontTx/>
              <a:buChar char="-"/>
            </a:pPr>
            <a:endParaRPr lang="en-US" sz="2000" dirty="0"/>
          </a:p>
        </p:txBody>
      </p:sp>
      <p:sp>
        <p:nvSpPr>
          <p:cNvPr id="4" name="Date Placeholder 3"/>
          <p:cNvSpPr>
            <a:spLocks noGrp="1"/>
          </p:cNvSpPr>
          <p:nvPr>
            <p:ph type="dt" sz="half" idx="10"/>
          </p:nvPr>
        </p:nvSpPr>
        <p:spPr/>
        <p:txBody>
          <a:bodyPr/>
          <a:lstStyle/>
          <a:p>
            <a:pPr>
              <a:defRPr/>
            </a:pPr>
            <a:fld id="{E61ACA13-67FC-D94E-B434-CE4DC22611F9}" type="datetime9">
              <a:rPr lang="en-US" smtClean="0"/>
              <a:pPr>
                <a:defRPr/>
              </a:pPr>
              <a:t>4/22/20 6:11:01 AM</a:t>
            </a:fld>
            <a:endParaRPr lang="en-US"/>
          </a:p>
        </p:txBody>
      </p:sp>
      <p:sp>
        <p:nvSpPr>
          <p:cNvPr id="5" name="Slide Number Placeholder 4"/>
          <p:cNvSpPr>
            <a:spLocks noGrp="1"/>
          </p:cNvSpPr>
          <p:nvPr>
            <p:ph type="sldNum" sz="quarter" idx="11"/>
          </p:nvPr>
        </p:nvSpPr>
        <p:spPr/>
        <p:txBody>
          <a:bodyPr/>
          <a:lstStyle/>
          <a:p>
            <a:fld id="{B466D7AE-9DD0-0047-8710-40FE432F772C}" type="slidenum">
              <a:rPr lang="en-US" smtClean="0"/>
              <a:pPr/>
              <a:t>3</a:t>
            </a:fld>
            <a:endParaRPr lang="en-US"/>
          </a:p>
        </p:txBody>
      </p:sp>
      <p:graphicFrame>
        <p:nvGraphicFramePr>
          <p:cNvPr id="14" name="Content Placeholder 7"/>
          <p:cNvGraphicFramePr>
            <a:graphicFrameLocks/>
          </p:cNvGraphicFramePr>
          <p:nvPr/>
        </p:nvGraphicFramePr>
        <p:xfrm>
          <a:off x="2209800" y="1600200"/>
          <a:ext cx="7772400" cy="4572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pPr algn="ctr"/>
                      <a:r>
                        <a:rPr lang="en-US" sz="1200" dirty="0"/>
                        <a:t>Discovery Learning</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r>
                        <a:rPr lang="en-US" sz="1200" dirty="0"/>
                        <a:t>Interactive Demonstration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Inquiry </a:t>
                      </a:r>
                    </a:p>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Lesson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r>
                        <a:rPr lang="en-US" sz="1200" dirty="0"/>
                        <a:t>Inquiry</a:t>
                      </a:r>
                    </a:p>
                    <a:p>
                      <a:pPr algn="ctr"/>
                      <a:r>
                        <a:rPr lang="en-US" sz="1200" baseline="0" dirty="0"/>
                        <a:t> Lab</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200" dirty="0"/>
                        <a:t>Real-world</a:t>
                      </a:r>
                    </a:p>
                    <a:p>
                      <a:pPr algn="ctr"/>
                      <a:r>
                        <a:rPr lang="en-US" sz="1200" baseline="0" dirty="0"/>
                        <a:t>Application</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FF"/>
                    </a:solidFill>
                  </a:tcPr>
                </a:tc>
                <a:tc>
                  <a:txBody>
                    <a:bodyPr/>
                    <a:lstStyle/>
                    <a:p>
                      <a:pPr algn="ctr"/>
                      <a:r>
                        <a:rPr lang="en-US" sz="1200" dirty="0"/>
                        <a:t>Hypothetical Explanation</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49883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Interactive Demonstration (ID)</a:t>
            </a:r>
          </a:p>
        </p:txBody>
      </p:sp>
      <p:sp>
        <p:nvSpPr>
          <p:cNvPr id="12" name="Content Placeholder 11"/>
          <p:cNvSpPr>
            <a:spLocks noGrp="1"/>
          </p:cNvSpPr>
          <p:nvPr>
            <p:ph sz="half" idx="1"/>
          </p:nvPr>
        </p:nvSpPr>
        <p:spPr/>
        <p:txBody>
          <a:bodyPr>
            <a:normAutofit fontScale="92500" lnSpcReduction="10000"/>
          </a:bodyPr>
          <a:lstStyle/>
          <a:p>
            <a:endParaRPr lang="en-US" dirty="0"/>
          </a:p>
          <a:p>
            <a:endParaRPr lang="en-US" sz="800" dirty="0"/>
          </a:p>
          <a:p>
            <a:r>
              <a:rPr lang="en-US" sz="2000" dirty="0"/>
              <a:t>Pedagogical Purpose</a:t>
            </a:r>
          </a:p>
          <a:p>
            <a:endParaRPr lang="en-US" sz="2000" dirty="0"/>
          </a:p>
          <a:p>
            <a:pPr algn="l"/>
            <a:r>
              <a:rPr lang="en-US" sz="2000" dirty="0"/>
              <a:t>Students are engaged in explanation and prediction-making that allows teacher to elicit, identify, confront, and resolve alternative conceptions. </a:t>
            </a:r>
          </a:p>
          <a:p>
            <a:pPr marL="342900" indent="-342900">
              <a:buFontTx/>
              <a:buChar char="-"/>
            </a:pPr>
            <a:endParaRPr lang="en-US" sz="2000" dirty="0"/>
          </a:p>
        </p:txBody>
      </p:sp>
      <p:sp>
        <p:nvSpPr>
          <p:cNvPr id="13" name="Content Placeholder 12"/>
          <p:cNvSpPr>
            <a:spLocks noGrp="1"/>
          </p:cNvSpPr>
          <p:nvPr>
            <p:ph sz="half" idx="2"/>
          </p:nvPr>
        </p:nvSpPr>
        <p:spPr>
          <a:xfrm>
            <a:off x="6172200" y="1600200"/>
            <a:ext cx="4038600" cy="3962400"/>
          </a:xfrm>
        </p:spPr>
        <p:txBody>
          <a:bodyPr>
            <a:normAutofit fontScale="92500" lnSpcReduction="10000"/>
          </a:bodyPr>
          <a:lstStyle/>
          <a:p>
            <a:endParaRPr lang="en-US" dirty="0"/>
          </a:p>
          <a:p>
            <a:endParaRPr lang="en-US" sz="800" dirty="0"/>
          </a:p>
          <a:p>
            <a:r>
              <a:rPr lang="en-US" sz="2000" dirty="0"/>
              <a:t>Basic Skills:</a:t>
            </a:r>
          </a:p>
          <a:p>
            <a:endParaRPr lang="en-US" sz="2000" dirty="0"/>
          </a:p>
          <a:p>
            <a:pPr marL="342900" indent="-342900">
              <a:buFont typeface="Arial"/>
              <a:buChar char="•"/>
            </a:pPr>
            <a:r>
              <a:rPr lang="en-US" sz="2000" dirty="0"/>
              <a:t>Predicting </a:t>
            </a:r>
          </a:p>
          <a:p>
            <a:pPr marL="342900" indent="-342900">
              <a:buFont typeface="Arial"/>
              <a:buChar char="•"/>
            </a:pPr>
            <a:r>
              <a:rPr lang="en-US" sz="2000" dirty="0"/>
              <a:t>Explaining </a:t>
            </a:r>
          </a:p>
          <a:p>
            <a:pPr marL="342900" indent="-342900">
              <a:buFont typeface="Arial"/>
              <a:buChar char="•"/>
            </a:pPr>
            <a:r>
              <a:rPr lang="en-US" sz="2000" dirty="0"/>
              <a:t>Estimating </a:t>
            </a:r>
          </a:p>
          <a:p>
            <a:pPr marL="342900" indent="-342900">
              <a:buFont typeface="Arial"/>
              <a:buChar char="•"/>
            </a:pPr>
            <a:r>
              <a:rPr lang="en-US" sz="2000" dirty="0"/>
              <a:t>Acquiring and processing data </a:t>
            </a:r>
          </a:p>
          <a:p>
            <a:pPr marL="342900" indent="-342900">
              <a:buFont typeface="Arial"/>
              <a:buChar char="•"/>
            </a:pPr>
            <a:r>
              <a:rPr lang="en-US" sz="2000" dirty="0"/>
              <a:t>Formulating and revising scientific explanations </a:t>
            </a:r>
          </a:p>
          <a:p>
            <a:pPr marL="342900" indent="-342900">
              <a:buFont typeface="Arial"/>
              <a:buChar char="•"/>
            </a:pPr>
            <a:r>
              <a:rPr lang="en-US" sz="2000" dirty="0"/>
              <a:t>Recognizing and analyzing alternative explanations</a:t>
            </a:r>
          </a:p>
          <a:p>
            <a:pPr marL="342900" indent="-342900">
              <a:buFontTx/>
              <a:buChar char="-"/>
            </a:pPr>
            <a:endParaRPr lang="en-US" sz="2000" dirty="0"/>
          </a:p>
        </p:txBody>
      </p:sp>
      <p:sp>
        <p:nvSpPr>
          <p:cNvPr id="4" name="Date Placeholder 3"/>
          <p:cNvSpPr>
            <a:spLocks noGrp="1"/>
          </p:cNvSpPr>
          <p:nvPr>
            <p:ph type="dt" sz="half" idx="10"/>
          </p:nvPr>
        </p:nvSpPr>
        <p:spPr/>
        <p:txBody>
          <a:bodyPr/>
          <a:lstStyle/>
          <a:p>
            <a:pPr>
              <a:defRPr/>
            </a:pPr>
            <a:fld id="{E61ACA13-67FC-D94E-B434-CE4DC22611F9}" type="datetime9">
              <a:rPr lang="en-US" smtClean="0"/>
              <a:pPr>
                <a:defRPr/>
              </a:pPr>
              <a:t>4/22/20 6:11:01 AM</a:t>
            </a:fld>
            <a:endParaRPr lang="en-US"/>
          </a:p>
        </p:txBody>
      </p:sp>
      <p:sp>
        <p:nvSpPr>
          <p:cNvPr id="5" name="Slide Number Placeholder 4"/>
          <p:cNvSpPr>
            <a:spLocks noGrp="1"/>
          </p:cNvSpPr>
          <p:nvPr>
            <p:ph type="sldNum" sz="quarter" idx="11"/>
          </p:nvPr>
        </p:nvSpPr>
        <p:spPr/>
        <p:txBody>
          <a:bodyPr/>
          <a:lstStyle/>
          <a:p>
            <a:fld id="{B466D7AE-9DD0-0047-8710-40FE432F772C}" type="slidenum">
              <a:rPr lang="en-US" smtClean="0"/>
              <a:pPr/>
              <a:t>4</a:t>
            </a:fld>
            <a:endParaRPr lang="en-US"/>
          </a:p>
        </p:txBody>
      </p:sp>
      <p:graphicFrame>
        <p:nvGraphicFramePr>
          <p:cNvPr id="14" name="Content Placeholder 7"/>
          <p:cNvGraphicFramePr>
            <a:graphicFrameLocks/>
          </p:cNvGraphicFramePr>
          <p:nvPr/>
        </p:nvGraphicFramePr>
        <p:xfrm>
          <a:off x="2209800" y="1600200"/>
          <a:ext cx="7772400" cy="4572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pPr algn="ctr"/>
                      <a:r>
                        <a:rPr lang="en-US" sz="1200" dirty="0"/>
                        <a:t>Discovery Learning</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r>
                        <a:rPr lang="en-US" sz="1200" dirty="0"/>
                        <a:t>Interactive Demonstration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Inquiry </a:t>
                      </a:r>
                    </a:p>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Lesson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r>
                        <a:rPr lang="en-US" sz="1200" dirty="0"/>
                        <a:t>Inquiry</a:t>
                      </a:r>
                    </a:p>
                    <a:p>
                      <a:pPr algn="ctr"/>
                      <a:r>
                        <a:rPr lang="en-US" sz="1200" baseline="0" dirty="0"/>
                        <a:t> Lab</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200" dirty="0"/>
                        <a:t>Real-world</a:t>
                      </a:r>
                    </a:p>
                    <a:p>
                      <a:pPr algn="ctr"/>
                      <a:r>
                        <a:rPr lang="en-US" sz="1200" baseline="0" dirty="0"/>
                        <a:t>Application</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FF"/>
                    </a:solidFill>
                  </a:tcPr>
                </a:tc>
                <a:tc>
                  <a:txBody>
                    <a:bodyPr/>
                    <a:lstStyle/>
                    <a:p>
                      <a:pPr algn="ctr"/>
                      <a:r>
                        <a:rPr lang="en-US" sz="1200" dirty="0"/>
                        <a:t>Hypothetical Explanation</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001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Inquiry Lesson (</a:t>
            </a:r>
            <a:r>
              <a:rPr lang="en-US" b="1" dirty="0" err="1"/>
              <a:t>ILe</a:t>
            </a:r>
            <a:r>
              <a:rPr lang="en-US" b="1" dirty="0"/>
              <a:t>)</a:t>
            </a:r>
          </a:p>
        </p:txBody>
      </p:sp>
      <p:sp>
        <p:nvSpPr>
          <p:cNvPr id="12" name="Content Placeholder 11"/>
          <p:cNvSpPr>
            <a:spLocks noGrp="1"/>
          </p:cNvSpPr>
          <p:nvPr>
            <p:ph sz="half" idx="1"/>
          </p:nvPr>
        </p:nvSpPr>
        <p:spPr/>
        <p:txBody>
          <a:bodyPr>
            <a:normAutofit lnSpcReduction="10000"/>
          </a:bodyPr>
          <a:lstStyle/>
          <a:p>
            <a:endParaRPr lang="en-US" dirty="0"/>
          </a:p>
          <a:p>
            <a:endParaRPr lang="en-US" sz="800" dirty="0"/>
          </a:p>
          <a:p>
            <a:r>
              <a:rPr lang="en-US" sz="2000" dirty="0"/>
              <a:t>Pedagogical Purpose</a:t>
            </a:r>
          </a:p>
          <a:p>
            <a:endParaRPr lang="en-US" sz="2000" dirty="0"/>
          </a:p>
          <a:p>
            <a:pPr algn="l"/>
            <a:r>
              <a:rPr lang="en-US" sz="2000" dirty="0"/>
              <a:t>Students identify scientific principles and/or relationships by working with a teacher who demonstrates the inquiry process and uses a “think aloud” protocol throughout.</a:t>
            </a:r>
          </a:p>
          <a:p>
            <a:pPr marL="342900" indent="-342900">
              <a:buFontTx/>
              <a:buChar char="-"/>
            </a:pPr>
            <a:endParaRPr lang="en-US" sz="2000" dirty="0"/>
          </a:p>
        </p:txBody>
      </p:sp>
      <p:sp>
        <p:nvSpPr>
          <p:cNvPr id="13" name="Content Placeholder 12"/>
          <p:cNvSpPr>
            <a:spLocks noGrp="1"/>
          </p:cNvSpPr>
          <p:nvPr>
            <p:ph sz="half" idx="2"/>
          </p:nvPr>
        </p:nvSpPr>
        <p:spPr>
          <a:xfrm>
            <a:off x="6172200" y="1600200"/>
            <a:ext cx="4267200" cy="3962400"/>
          </a:xfrm>
        </p:spPr>
        <p:txBody>
          <a:bodyPr>
            <a:normAutofit lnSpcReduction="10000"/>
          </a:bodyPr>
          <a:lstStyle/>
          <a:p>
            <a:endParaRPr lang="en-US" dirty="0"/>
          </a:p>
          <a:p>
            <a:endParaRPr lang="en-US" sz="800" dirty="0"/>
          </a:p>
          <a:p>
            <a:r>
              <a:rPr lang="en-US" sz="2000" dirty="0"/>
              <a:t>Intermediate Skills:</a:t>
            </a:r>
          </a:p>
          <a:p>
            <a:endParaRPr lang="en-US" sz="2000" dirty="0"/>
          </a:p>
          <a:p>
            <a:pPr marL="342900" indent="-342900">
              <a:buFont typeface="Arial"/>
              <a:buChar char="•"/>
            </a:pPr>
            <a:r>
              <a:rPr lang="en-US" sz="2000" dirty="0"/>
              <a:t>Identifying/measuring variables </a:t>
            </a:r>
          </a:p>
          <a:p>
            <a:pPr marL="342900" indent="-342900">
              <a:buFont typeface="Arial"/>
              <a:buChar char="•"/>
            </a:pPr>
            <a:r>
              <a:rPr lang="en-US" sz="2000" dirty="0"/>
              <a:t>Collecting and recording data </a:t>
            </a:r>
          </a:p>
          <a:p>
            <a:pPr marL="342900" indent="-342900">
              <a:buFont typeface="Arial"/>
              <a:buChar char="•"/>
            </a:pPr>
            <a:r>
              <a:rPr lang="en-US" sz="2000" dirty="0"/>
              <a:t>Constructing a table of data</a:t>
            </a:r>
          </a:p>
          <a:p>
            <a:pPr marL="342900" indent="-342900">
              <a:buFont typeface="Arial"/>
              <a:buChar char="•"/>
            </a:pPr>
            <a:r>
              <a:rPr lang="en-US" sz="2000" dirty="0"/>
              <a:t>Designing and conducting scientific investigations</a:t>
            </a:r>
          </a:p>
          <a:p>
            <a:pPr marL="342900" indent="-342900">
              <a:buFont typeface="Arial"/>
              <a:buChar char="•"/>
            </a:pPr>
            <a:r>
              <a:rPr lang="en-US" sz="2000" dirty="0"/>
              <a:t>Using technology and math</a:t>
            </a:r>
          </a:p>
          <a:p>
            <a:pPr marL="342900" indent="-342900">
              <a:buFont typeface="Arial"/>
              <a:buChar char="•"/>
            </a:pPr>
            <a:r>
              <a:rPr lang="en-US" sz="2000" dirty="0"/>
              <a:t>Describing relationships </a:t>
            </a:r>
          </a:p>
          <a:p>
            <a:pPr marL="342900" indent="-342900">
              <a:buFontTx/>
              <a:buChar char="-"/>
            </a:pPr>
            <a:endParaRPr lang="en-US" sz="2000" dirty="0"/>
          </a:p>
        </p:txBody>
      </p:sp>
      <p:sp>
        <p:nvSpPr>
          <p:cNvPr id="4" name="Date Placeholder 3"/>
          <p:cNvSpPr>
            <a:spLocks noGrp="1"/>
          </p:cNvSpPr>
          <p:nvPr>
            <p:ph type="dt" sz="half" idx="10"/>
          </p:nvPr>
        </p:nvSpPr>
        <p:spPr/>
        <p:txBody>
          <a:bodyPr/>
          <a:lstStyle/>
          <a:p>
            <a:pPr>
              <a:defRPr/>
            </a:pPr>
            <a:fld id="{E61ACA13-67FC-D94E-B434-CE4DC22611F9}" type="datetime9">
              <a:rPr lang="en-US" smtClean="0"/>
              <a:pPr>
                <a:defRPr/>
              </a:pPr>
              <a:t>4/22/20 6:11:01 AM</a:t>
            </a:fld>
            <a:endParaRPr lang="en-US"/>
          </a:p>
        </p:txBody>
      </p:sp>
      <p:sp>
        <p:nvSpPr>
          <p:cNvPr id="5" name="Slide Number Placeholder 4"/>
          <p:cNvSpPr>
            <a:spLocks noGrp="1"/>
          </p:cNvSpPr>
          <p:nvPr>
            <p:ph type="sldNum" sz="quarter" idx="11"/>
          </p:nvPr>
        </p:nvSpPr>
        <p:spPr/>
        <p:txBody>
          <a:bodyPr/>
          <a:lstStyle/>
          <a:p>
            <a:fld id="{B466D7AE-9DD0-0047-8710-40FE432F772C}" type="slidenum">
              <a:rPr lang="en-US" smtClean="0"/>
              <a:pPr/>
              <a:t>5</a:t>
            </a:fld>
            <a:endParaRPr lang="en-US"/>
          </a:p>
        </p:txBody>
      </p:sp>
      <p:graphicFrame>
        <p:nvGraphicFramePr>
          <p:cNvPr id="14" name="Content Placeholder 7"/>
          <p:cNvGraphicFramePr>
            <a:graphicFrameLocks/>
          </p:cNvGraphicFramePr>
          <p:nvPr/>
        </p:nvGraphicFramePr>
        <p:xfrm>
          <a:off x="2209800" y="1600200"/>
          <a:ext cx="7772400" cy="4572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pPr algn="ctr"/>
                      <a:r>
                        <a:rPr lang="en-US" sz="1200" dirty="0"/>
                        <a:t>Discovery Learning</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r>
                        <a:rPr lang="en-US" sz="1200" dirty="0"/>
                        <a:t>Interactive Demonstration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Inquiry </a:t>
                      </a:r>
                    </a:p>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Lesson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r>
                        <a:rPr lang="en-US" sz="1200" dirty="0"/>
                        <a:t>Inquiry</a:t>
                      </a:r>
                    </a:p>
                    <a:p>
                      <a:pPr algn="ctr"/>
                      <a:r>
                        <a:rPr lang="en-US" sz="1200" baseline="0" dirty="0"/>
                        <a:t> Lab</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200" dirty="0"/>
                        <a:t>Real-world</a:t>
                      </a:r>
                    </a:p>
                    <a:p>
                      <a:pPr algn="ctr"/>
                      <a:r>
                        <a:rPr lang="en-US" sz="1200" baseline="0" dirty="0"/>
                        <a:t>Application</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FF"/>
                    </a:solidFill>
                  </a:tcPr>
                </a:tc>
                <a:tc>
                  <a:txBody>
                    <a:bodyPr/>
                    <a:lstStyle/>
                    <a:p>
                      <a:pPr algn="ctr"/>
                      <a:r>
                        <a:rPr lang="en-US" sz="1200" dirty="0"/>
                        <a:t>Hypothetical Explanation</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8762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Inquiry Lab (</a:t>
            </a:r>
            <a:r>
              <a:rPr lang="en-US" b="1" dirty="0" err="1"/>
              <a:t>ILa</a:t>
            </a:r>
            <a:r>
              <a:rPr lang="en-US" b="1" dirty="0"/>
              <a:t>)</a:t>
            </a:r>
          </a:p>
        </p:txBody>
      </p:sp>
      <p:sp>
        <p:nvSpPr>
          <p:cNvPr id="12" name="Content Placeholder 11"/>
          <p:cNvSpPr>
            <a:spLocks noGrp="1"/>
          </p:cNvSpPr>
          <p:nvPr>
            <p:ph sz="half" idx="1"/>
          </p:nvPr>
        </p:nvSpPr>
        <p:spPr/>
        <p:txBody>
          <a:bodyPr/>
          <a:lstStyle/>
          <a:p>
            <a:endParaRPr lang="en-US" dirty="0"/>
          </a:p>
          <a:p>
            <a:endParaRPr lang="en-US" sz="800" dirty="0"/>
          </a:p>
          <a:p>
            <a:r>
              <a:rPr lang="en-US" sz="2000" dirty="0"/>
              <a:t>Pedagogical Purpose</a:t>
            </a:r>
          </a:p>
          <a:p>
            <a:endParaRPr lang="en-US" sz="2000" dirty="0"/>
          </a:p>
          <a:p>
            <a:pPr algn="l"/>
            <a:r>
              <a:rPr lang="en-US" sz="2000" dirty="0"/>
              <a:t>Students, working primarily on their own, establish empirical laws based on measurement of variables under controlled conditions. </a:t>
            </a:r>
          </a:p>
          <a:p>
            <a:pPr marL="342900" indent="-342900">
              <a:buFontTx/>
              <a:buChar char="-"/>
            </a:pPr>
            <a:endParaRPr lang="en-US" sz="2000" dirty="0"/>
          </a:p>
        </p:txBody>
      </p:sp>
      <p:sp>
        <p:nvSpPr>
          <p:cNvPr id="13" name="Content Placeholder 12"/>
          <p:cNvSpPr>
            <a:spLocks noGrp="1"/>
          </p:cNvSpPr>
          <p:nvPr>
            <p:ph sz="half" idx="2"/>
          </p:nvPr>
        </p:nvSpPr>
        <p:spPr>
          <a:xfrm>
            <a:off x="6172200" y="1600200"/>
            <a:ext cx="4038600" cy="3962400"/>
          </a:xfrm>
        </p:spPr>
        <p:txBody>
          <a:bodyPr/>
          <a:lstStyle/>
          <a:p>
            <a:endParaRPr lang="en-US" dirty="0"/>
          </a:p>
          <a:p>
            <a:endParaRPr lang="en-US" sz="800" dirty="0"/>
          </a:p>
          <a:p>
            <a:r>
              <a:rPr lang="en-US" sz="2000" dirty="0"/>
              <a:t>Integrated Skills:</a:t>
            </a:r>
          </a:p>
          <a:p>
            <a:endParaRPr lang="en-US" sz="2000" dirty="0"/>
          </a:p>
          <a:p>
            <a:pPr marL="342900" indent="-342900">
              <a:buFont typeface="Arial"/>
              <a:buChar char="•"/>
            </a:pPr>
            <a:r>
              <a:rPr lang="en-US" sz="2000" dirty="0"/>
              <a:t>Measuring metrically </a:t>
            </a:r>
          </a:p>
          <a:p>
            <a:pPr marL="342900" indent="-342900">
              <a:buFont typeface="Arial"/>
              <a:buChar char="•"/>
            </a:pPr>
            <a:r>
              <a:rPr lang="en-US" sz="2000" dirty="0"/>
              <a:t>Designing and conducting controlled scientific investigations</a:t>
            </a:r>
          </a:p>
          <a:p>
            <a:pPr marL="342900" indent="-342900">
              <a:buFont typeface="Arial"/>
              <a:buChar char="•"/>
            </a:pPr>
            <a:r>
              <a:rPr lang="en-US" sz="2000" dirty="0"/>
              <a:t>Using sensors and graphical analysis during investigations</a:t>
            </a:r>
          </a:p>
          <a:p>
            <a:pPr marL="342900" indent="-342900">
              <a:buFont typeface="Arial"/>
              <a:buChar char="•"/>
            </a:pPr>
            <a:r>
              <a:rPr lang="en-US" sz="2000" dirty="0"/>
              <a:t>Establishing empirical laws on the basis of evidence and logic</a:t>
            </a:r>
          </a:p>
          <a:p>
            <a:pPr marL="342900" indent="-342900">
              <a:buFont typeface="Arial"/>
              <a:buChar char="•"/>
            </a:pPr>
            <a:endParaRPr lang="en-US" sz="2000" dirty="0">
              <a:solidFill>
                <a:schemeClr val="dk1"/>
              </a:solidFill>
            </a:endParaRPr>
          </a:p>
        </p:txBody>
      </p:sp>
      <p:sp>
        <p:nvSpPr>
          <p:cNvPr id="4" name="Date Placeholder 3"/>
          <p:cNvSpPr>
            <a:spLocks noGrp="1"/>
          </p:cNvSpPr>
          <p:nvPr>
            <p:ph type="dt" sz="half" idx="10"/>
          </p:nvPr>
        </p:nvSpPr>
        <p:spPr/>
        <p:txBody>
          <a:bodyPr/>
          <a:lstStyle/>
          <a:p>
            <a:pPr>
              <a:defRPr/>
            </a:pPr>
            <a:fld id="{E61ACA13-67FC-D94E-B434-CE4DC22611F9}" type="datetime9">
              <a:rPr lang="en-US" smtClean="0"/>
              <a:pPr>
                <a:defRPr/>
              </a:pPr>
              <a:t>4/22/20 6:11:01 AM</a:t>
            </a:fld>
            <a:endParaRPr lang="en-US"/>
          </a:p>
        </p:txBody>
      </p:sp>
      <p:sp>
        <p:nvSpPr>
          <p:cNvPr id="5" name="Slide Number Placeholder 4"/>
          <p:cNvSpPr>
            <a:spLocks noGrp="1"/>
          </p:cNvSpPr>
          <p:nvPr>
            <p:ph type="sldNum" sz="quarter" idx="11"/>
          </p:nvPr>
        </p:nvSpPr>
        <p:spPr/>
        <p:txBody>
          <a:bodyPr/>
          <a:lstStyle/>
          <a:p>
            <a:fld id="{B466D7AE-9DD0-0047-8710-40FE432F772C}" type="slidenum">
              <a:rPr lang="en-US" smtClean="0"/>
              <a:pPr/>
              <a:t>6</a:t>
            </a:fld>
            <a:endParaRPr lang="en-US"/>
          </a:p>
        </p:txBody>
      </p:sp>
      <p:graphicFrame>
        <p:nvGraphicFramePr>
          <p:cNvPr id="14" name="Content Placeholder 7"/>
          <p:cNvGraphicFramePr>
            <a:graphicFrameLocks/>
          </p:cNvGraphicFramePr>
          <p:nvPr/>
        </p:nvGraphicFramePr>
        <p:xfrm>
          <a:off x="2209800" y="1600200"/>
          <a:ext cx="7772400" cy="4572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pPr algn="ctr"/>
                      <a:r>
                        <a:rPr lang="en-US" sz="1200" dirty="0"/>
                        <a:t>Discovery Learning</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r>
                        <a:rPr lang="en-US" sz="1200" dirty="0"/>
                        <a:t>Interactive Demonstration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Inquiry </a:t>
                      </a:r>
                    </a:p>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Lesson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r>
                        <a:rPr lang="en-US" sz="1200" dirty="0"/>
                        <a:t>Inquiry</a:t>
                      </a:r>
                    </a:p>
                    <a:p>
                      <a:pPr algn="ctr"/>
                      <a:r>
                        <a:rPr lang="en-US" sz="1200" baseline="0" dirty="0"/>
                        <a:t> Lab</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200" dirty="0"/>
                        <a:t>Real-world</a:t>
                      </a:r>
                    </a:p>
                    <a:p>
                      <a:pPr algn="ctr"/>
                      <a:r>
                        <a:rPr lang="en-US" sz="1200" baseline="0" dirty="0"/>
                        <a:t>Application</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FF"/>
                    </a:solidFill>
                  </a:tcPr>
                </a:tc>
                <a:tc>
                  <a:txBody>
                    <a:bodyPr/>
                    <a:lstStyle/>
                    <a:p>
                      <a:pPr algn="ctr"/>
                      <a:r>
                        <a:rPr lang="en-US" sz="1200" dirty="0"/>
                        <a:t>Hypothetical Explanation</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26832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Real-world Application (RA)</a:t>
            </a:r>
          </a:p>
        </p:txBody>
      </p:sp>
      <p:sp>
        <p:nvSpPr>
          <p:cNvPr id="12" name="Content Placeholder 11"/>
          <p:cNvSpPr>
            <a:spLocks noGrp="1"/>
          </p:cNvSpPr>
          <p:nvPr>
            <p:ph sz="half" idx="1"/>
          </p:nvPr>
        </p:nvSpPr>
        <p:spPr/>
        <p:txBody>
          <a:bodyPr>
            <a:normAutofit fontScale="92500" lnSpcReduction="20000"/>
          </a:bodyPr>
          <a:lstStyle/>
          <a:p>
            <a:endParaRPr lang="en-US" dirty="0"/>
          </a:p>
          <a:p>
            <a:endParaRPr lang="en-US" sz="800" dirty="0"/>
          </a:p>
          <a:p>
            <a:r>
              <a:rPr lang="en-US" sz="2000" dirty="0"/>
              <a:t>Real-world Applications</a:t>
            </a:r>
          </a:p>
          <a:p>
            <a:pPr algn="l"/>
            <a:endParaRPr lang="en-US" sz="800" dirty="0"/>
          </a:p>
          <a:p>
            <a:pPr algn="l"/>
            <a:r>
              <a:rPr lang="en-US" sz="2000" dirty="0"/>
              <a:t>Students solve problems related  to authentic situations while working individually or in cooperative and collaborative groups using problem-based and project-based approaches.</a:t>
            </a:r>
          </a:p>
        </p:txBody>
      </p:sp>
      <p:sp>
        <p:nvSpPr>
          <p:cNvPr id="13" name="Content Placeholder 12"/>
          <p:cNvSpPr>
            <a:spLocks noGrp="1"/>
          </p:cNvSpPr>
          <p:nvPr>
            <p:ph sz="half" idx="2"/>
          </p:nvPr>
        </p:nvSpPr>
        <p:spPr>
          <a:xfrm>
            <a:off x="6172200" y="1600200"/>
            <a:ext cx="4038600" cy="3962400"/>
          </a:xfrm>
        </p:spPr>
        <p:txBody>
          <a:bodyPr>
            <a:normAutofit fontScale="92500" lnSpcReduction="20000"/>
          </a:bodyPr>
          <a:lstStyle/>
          <a:p>
            <a:endParaRPr lang="en-US" dirty="0"/>
          </a:p>
          <a:p>
            <a:endParaRPr lang="en-US" sz="800" dirty="0"/>
          </a:p>
          <a:p>
            <a:r>
              <a:rPr lang="en-US" sz="2000" dirty="0"/>
              <a:t>Culminating Skills:</a:t>
            </a:r>
          </a:p>
          <a:p>
            <a:endParaRPr lang="en-US" sz="800" dirty="0"/>
          </a:p>
          <a:p>
            <a:pPr marL="342900" indent="-342900">
              <a:buFont typeface="Arial"/>
              <a:buChar char="•"/>
            </a:pPr>
            <a:r>
              <a:rPr lang="en-US" sz="2000" dirty="0"/>
              <a:t>Collecting, assessing, and interpreting data from a variety of sources</a:t>
            </a:r>
          </a:p>
          <a:p>
            <a:pPr marL="342900" indent="-342900">
              <a:buFont typeface="Arial"/>
              <a:buChar char="•"/>
            </a:pPr>
            <a:r>
              <a:rPr lang="en-US" sz="2000" dirty="0"/>
              <a:t>Constructing logical arguments based on scientific evidence</a:t>
            </a:r>
          </a:p>
          <a:p>
            <a:pPr marL="342900" indent="-342900">
              <a:buFont typeface="Arial"/>
              <a:buChar char="•"/>
            </a:pPr>
            <a:r>
              <a:rPr lang="en-US" sz="2000" dirty="0"/>
              <a:t>Making &amp; defending evidence-based decisions and judgments</a:t>
            </a:r>
          </a:p>
          <a:p>
            <a:pPr marL="342900" indent="-342900">
              <a:buFont typeface="Arial"/>
              <a:buChar char="•"/>
            </a:pPr>
            <a:r>
              <a:rPr lang="en-US" sz="2000" dirty="0"/>
              <a:t>Clarifying values in relation to natural and civil rights</a:t>
            </a:r>
          </a:p>
          <a:p>
            <a:pPr marL="342900" indent="-342900">
              <a:buFont typeface="Arial"/>
              <a:buChar char="•"/>
            </a:pPr>
            <a:r>
              <a:rPr lang="en-US" sz="2000" dirty="0"/>
              <a:t>Practicing interpersonal skills</a:t>
            </a:r>
          </a:p>
          <a:p>
            <a:pPr marL="342900" indent="-342900">
              <a:buFontTx/>
              <a:buChar char="-"/>
            </a:pPr>
            <a:endParaRPr lang="en-US" sz="2000" dirty="0"/>
          </a:p>
          <a:p>
            <a:pPr marL="342900" indent="-342900">
              <a:buFontTx/>
              <a:buChar char="-"/>
            </a:pPr>
            <a:endParaRPr lang="en-US" sz="2000" dirty="0"/>
          </a:p>
        </p:txBody>
      </p:sp>
      <p:sp>
        <p:nvSpPr>
          <p:cNvPr id="4" name="Date Placeholder 3"/>
          <p:cNvSpPr>
            <a:spLocks noGrp="1"/>
          </p:cNvSpPr>
          <p:nvPr>
            <p:ph type="dt" sz="half" idx="10"/>
          </p:nvPr>
        </p:nvSpPr>
        <p:spPr/>
        <p:txBody>
          <a:bodyPr/>
          <a:lstStyle/>
          <a:p>
            <a:pPr>
              <a:defRPr/>
            </a:pPr>
            <a:fld id="{E61ACA13-67FC-D94E-B434-CE4DC22611F9}" type="datetime9">
              <a:rPr lang="en-US" smtClean="0"/>
              <a:pPr>
                <a:defRPr/>
              </a:pPr>
              <a:t>4/22/20 6:11:01 AM</a:t>
            </a:fld>
            <a:endParaRPr lang="en-US"/>
          </a:p>
        </p:txBody>
      </p:sp>
      <p:sp>
        <p:nvSpPr>
          <p:cNvPr id="5" name="Slide Number Placeholder 4"/>
          <p:cNvSpPr>
            <a:spLocks noGrp="1"/>
          </p:cNvSpPr>
          <p:nvPr>
            <p:ph type="sldNum" sz="quarter" idx="11"/>
          </p:nvPr>
        </p:nvSpPr>
        <p:spPr/>
        <p:txBody>
          <a:bodyPr/>
          <a:lstStyle/>
          <a:p>
            <a:fld id="{B466D7AE-9DD0-0047-8710-40FE432F772C}" type="slidenum">
              <a:rPr lang="en-US" smtClean="0"/>
              <a:pPr/>
              <a:t>7</a:t>
            </a:fld>
            <a:endParaRPr lang="en-US"/>
          </a:p>
        </p:txBody>
      </p:sp>
      <p:graphicFrame>
        <p:nvGraphicFramePr>
          <p:cNvPr id="14" name="Content Placeholder 7"/>
          <p:cNvGraphicFramePr>
            <a:graphicFrameLocks/>
          </p:cNvGraphicFramePr>
          <p:nvPr/>
        </p:nvGraphicFramePr>
        <p:xfrm>
          <a:off x="2209800" y="1600200"/>
          <a:ext cx="7772400" cy="4572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pPr algn="ctr"/>
                      <a:r>
                        <a:rPr lang="en-US" sz="1200" dirty="0"/>
                        <a:t>Discovery Learning</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r>
                        <a:rPr lang="en-US" sz="1200" dirty="0"/>
                        <a:t>Interactive Demonstration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Inquiry </a:t>
                      </a:r>
                    </a:p>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Lesson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r>
                        <a:rPr lang="en-US" sz="1200" dirty="0"/>
                        <a:t>Inquiry</a:t>
                      </a:r>
                    </a:p>
                    <a:p>
                      <a:pPr algn="ctr"/>
                      <a:r>
                        <a:rPr lang="en-US" sz="1200" baseline="0" dirty="0"/>
                        <a:t> Lab</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200" dirty="0"/>
                        <a:t>Real-world</a:t>
                      </a:r>
                    </a:p>
                    <a:p>
                      <a:pPr algn="ctr"/>
                      <a:r>
                        <a:rPr lang="en-US" sz="1200" baseline="0" dirty="0"/>
                        <a:t>Application</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FF"/>
                    </a:solidFill>
                  </a:tcPr>
                </a:tc>
                <a:tc>
                  <a:txBody>
                    <a:bodyPr/>
                    <a:lstStyle/>
                    <a:p>
                      <a:pPr algn="ctr"/>
                      <a:r>
                        <a:rPr lang="en-US" sz="1200" dirty="0"/>
                        <a:t>Hypothetical Explanation</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7620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Hypothetical Explanation (HE)</a:t>
            </a:r>
          </a:p>
        </p:txBody>
      </p:sp>
      <p:sp>
        <p:nvSpPr>
          <p:cNvPr id="12" name="Content Placeholder 11"/>
          <p:cNvSpPr>
            <a:spLocks noGrp="1"/>
          </p:cNvSpPr>
          <p:nvPr>
            <p:ph sz="half" idx="1"/>
          </p:nvPr>
        </p:nvSpPr>
        <p:spPr/>
        <p:txBody>
          <a:bodyPr/>
          <a:lstStyle/>
          <a:p>
            <a:endParaRPr lang="en-US" dirty="0"/>
          </a:p>
          <a:p>
            <a:endParaRPr lang="en-US" sz="800" dirty="0"/>
          </a:p>
          <a:p>
            <a:r>
              <a:rPr lang="en-US" sz="2000" dirty="0"/>
              <a:t>Pedagogical Purpose</a:t>
            </a:r>
          </a:p>
          <a:p>
            <a:endParaRPr lang="en-US" sz="2000" dirty="0"/>
          </a:p>
          <a:p>
            <a:pPr algn="l"/>
            <a:r>
              <a:rPr lang="en-US" sz="2000" dirty="0"/>
              <a:t>Students develop and test hypotheses that serve as tentative explanations for observed phenomena and guides for further experimentation. </a:t>
            </a:r>
          </a:p>
          <a:p>
            <a:pPr marL="342900" indent="-342900">
              <a:buFontTx/>
              <a:buChar char="-"/>
            </a:pPr>
            <a:endParaRPr lang="en-US" sz="2000" dirty="0"/>
          </a:p>
        </p:txBody>
      </p:sp>
      <p:sp>
        <p:nvSpPr>
          <p:cNvPr id="13" name="Content Placeholder 12"/>
          <p:cNvSpPr>
            <a:spLocks noGrp="1"/>
          </p:cNvSpPr>
          <p:nvPr>
            <p:ph sz="half" idx="2"/>
          </p:nvPr>
        </p:nvSpPr>
        <p:spPr>
          <a:xfrm>
            <a:off x="6172200" y="1600200"/>
            <a:ext cx="4038600" cy="3962400"/>
          </a:xfrm>
        </p:spPr>
        <p:txBody>
          <a:bodyPr/>
          <a:lstStyle/>
          <a:p>
            <a:endParaRPr lang="en-US" dirty="0"/>
          </a:p>
          <a:p>
            <a:endParaRPr lang="en-US" sz="800" dirty="0"/>
          </a:p>
          <a:p>
            <a:r>
              <a:rPr lang="en-US" sz="2000" dirty="0"/>
              <a:t>Advanced Skills:</a:t>
            </a:r>
          </a:p>
          <a:p>
            <a:endParaRPr lang="en-US" sz="2000" dirty="0"/>
          </a:p>
          <a:p>
            <a:pPr marL="342900" indent="-342900">
              <a:buFont typeface="Arial"/>
              <a:buChar char="•"/>
            </a:pPr>
            <a:r>
              <a:rPr lang="en-US" sz="2000" dirty="0"/>
              <a:t>Synthesizing and testing complex hypothetical explanations </a:t>
            </a:r>
          </a:p>
          <a:p>
            <a:pPr marL="342900" indent="-342900">
              <a:buFont typeface="Arial"/>
              <a:buChar char="•"/>
            </a:pPr>
            <a:r>
              <a:rPr lang="en-US" sz="2000" dirty="0"/>
              <a:t>Analyzing and evaluating scientific arguments </a:t>
            </a:r>
          </a:p>
          <a:p>
            <a:pPr marL="342900" indent="-342900">
              <a:buFont typeface="Arial"/>
              <a:buChar char="•"/>
            </a:pPr>
            <a:r>
              <a:rPr lang="en-US" sz="2000" dirty="0"/>
              <a:t>Generating new predictions</a:t>
            </a:r>
          </a:p>
          <a:p>
            <a:pPr marL="342900" indent="-342900">
              <a:buFont typeface="Arial"/>
              <a:buChar char="•"/>
            </a:pPr>
            <a:r>
              <a:rPr lang="en-US" sz="2000" dirty="0"/>
              <a:t>Revising hypotheses in light of new data</a:t>
            </a:r>
          </a:p>
          <a:p>
            <a:pPr marL="342900" indent="-342900">
              <a:buFontTx/>
              <a:buChar char="-"/>
            </a:pPr>
            <a:endParaRPr lang="en-US" sz="2000" dirty="0"/>
          </a:p>
          <a:p>
            <a:pPr marL="342900" indent="-342900">
              <a:buFontTx/>
              <a:buChar char="-"/>
            </a:pPr>
            <a:endParaRPr lang="en-US" sz="2000" dirty="0"/>
          </a:p>
        </p:txBody>
      </p:sp>
      <p:sp>
        <p:nvSpPr>
          <p:cNvPr id="4" name="Date Placeholder 3"/>
          <p:cNvSpPr>
            <a:spLocks noGrp="1"/>
          </p:cNvSpPr>
          <p:nvPr>
            <p:ph type="dt" sz="half" idx="10"/>
          </p:nvPr>
        </p:nvSpPr>
        <p:spPr/>
        <p:txBody>
          <a:bodyPr/>
          <a:lstStyle/>
          <a:p>
            <a:pPr>
              <a:defRPr/>
            </a:pPr>
            <a:fld id="{E61ACA13-67FC-D94E-B434-CE4DC22611F9}" type="datetime9">
              <a:rPr lang="en-US" smtClean="0"/>
              <a:pPr>
                <a:defRPr/>
              </a:pPr>
              <a:t>4/22/20 6:11:02 AM</a:t>
            </a:fld>
            <a:endParaRPr lang="en-US"/>
          </a:p>
        </p:txBody>
      </p:sp>
      <p:sp>
        <p:nvSpPr>
          <p:cNvPr id="5" name="Slide Number Placeholder 4"/>
          <p:cNvSpPr>
            <a:spLocks noGrp="1"/>
          </p:cNvSpPr>
          <p:nvPr>
            <p:ph type="sldNum" sz="quarter" idx="11"/>
          </p:nvPr>
        </p:nvSpPr>
        <p:spPr/>
        <p:txBody>
          <a:bodyPr/>
          <a:lstStyle/>
          <a:p>
            <a:fld id="{B466D7AE-9DD0-0047-8710-40FE432F772C}" type="slidenum">
              <a:rPr lang="en-US" smtClean="0"/>
              <a:pPr/>
              <a:t>8</a:t>
            </a:fld>
            <a:endParaRPr lang="en-US"/>
          </a:p>
        </p:txBody>
      </p:sp>
      <p:graphicFrame>
        <p:nvGraphicFramePr>
          <p:cNvPr id="14" name="Content Placeholder 7"/>
          <p:cNvGraphicFramePr>
            <a:graphicFrameLocks/>
          </p:cNvGraphicFramePr>
          <p:nvPr/>
        </p:nvGraphicFramePr>
        <p:xfrm>
          <a:off x="2209800" y="1600200"/>
          <a:ext cx="7772400" cy="4572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pPr algn="ctr"/>
                      <a:r>
                        <a:rPr lang="en-US" sz="1200" dirty="0"/>
                        <a:t>Discovery Learning</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r>
                        <a:rPr lang="en-US" sz="1200" dirty="0"/>
                        <a:t>Interactive Demonstration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Inquiry </a:t>
                      </a:r>
                    </a:p>
                    <a:p>
                      <a:pPr algn="ctr"/>
                      <a:r>
                        <a:rPr lang="en-US" sz="1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Lesson</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r>
                        <a:rPr lang="en-US" sz="1200" dirty="0"/>
                        <a:t>Inquiry</a:t>
                      </a:r>
                    </a:p>
                    <a:p>
                      <a:pPr algn="ctr"/>
                      <a:r>
                        <a:rPr lang="en-US" sz="1200" baseline="0" dirty="0"/>
                        <a:t> Lab</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200" dirty="0"/>
                        <a:t>Real-world</a:t>
                      </a:r>
                    </a:p>
                    <a:p>
                      <a:pPr algn="ctr"/>
                      <a:r>
                        <a:rPr lang="en-US" sz="1200" baseline="0" dirty="0"/>
                        <a:t>Application</a:t>
                      </a: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FF"/>
                    </a:solidFill>
                  </a:tcPr>
                </a:tc>
                <a:tc>
                  <a:txBody>
                    <a:bodyPr/>
                    <a:lstStyle/>
                    <a:p>
                      <a:pPr algn="ctr"/>
                      <a:r>
                        <a:rPr lang="en-US" sz="1200" dirty="0"/>
                        <a:t>Hypothetical Explanation</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250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9DFF4-6BE4-B648-B034-AC03DD824E3D}"/>
              </a:ext>
            </a:extLst>
          </p:cNvPr>
          <p:cNvSpPr>
            <a:spLocks noGrp="1"/>
          </p:cNvSpPr>
          <p:nvPr>
            <p:ph type="title"/>
          </p:nvPr>
        </p:nvSpPr>
        <p:spPr/>
        <p:txBody>
          <a:bodyPr>
            <a:noAutofit/>
          </a:bodyPr>
          <a:lstStyle/>
          <a:p>
            <a:r>
              <a:rPr lang="en-US" sz="2800" b="1" dirty="0"/>
              <a:t>A. Facility in solving standard quantitative problems is not an adequate criterion for functional understanding.</a:t>
            </a:r>
            <a:r>
              <a:rPr lang="en-US" sz="2800" dirty="0"/>
              <a:t> </a:t>
            </a:r>
            <a:r>
              <a:rPr lang="en-US" sz="2800" i="1" dirty="0"/>
              <a:t>Questions that require qualitative reasoning and verbal explanation are essential.</a:t>
            </a:r>
            <a:br>
              <a:rPr lang="en-US" sz="2400" dirty="0"/>
            </a:br>
            <a:endParaRPr lang="en-US" sz="2400" dirty="0"/>
          </a:p>
        </p:txBody>
      </p:sp>
      <p:sp>
        <p:nvSpPr>
          <p:cNvPr id="3" name="Content Placeholder 2">
            <a:extLst>
              <a:ext uri="{FF2B5EF4-FFF2-40B4-BE49-F238E27FC236}">
                <a16:creationId xmlns:a16="http://schemas.microsoft.com/office/drawing/2014/main" id="{4C9DDA99-4BDE-564D-B384-BCA1F3E24CB0}"/>
              </a:ext>
            </a:extLst>
          </p:cNvPr>
          <p:cNvSpPr>
            <a:spLocks noGrp="1"/>
          </p:cNvSpPr>
          <p:nvPr>
            <p:ph idx="1"/>
          </p:nvPr>
        </p:nvSpPr>
        <p:spPr/>
        <p:txBody>
          <a:bodyPr/>
          <a:lstStyle/>
          <a:p>
            <a:r>
              <a:rPr lang="en-US" dirty="0"/>
              <a:t>DL: </a:t>
            </a:r>
          </a:p>
          <a:p>
            <a:r>
              <a:rPr lang="en-US" dirty="0"/>
              <a:t>ID: </a:t>
            </a:r>
          </a:p>
          <a:p>
            <a:r>
              <a:rPr lang="en-US" dirty="0" err="1"/>
              <a:t>ILe</a:t>
            </a:r>
            <a:r>
              <a:rPr lang="en-US" dirty="0"/>
              <a:t>: </a:t>
            </a:r>
          </a:p>
          <a:p>
            <a:r>
              <a:rPr lang="en-US" dirty="0" err="1"/>
              <a:t>ILa</a:t>
            </a:r>
            <a:r>
              <a:rPr lang="en-US" dirty="0"/>
              <a:t>: </a:t>
            </a:r>
          </a:p>
          <a:p>
            <a:r>
              <a:rPr lang="en-US" dirty="0"/>
              <a:t>RL: </a:t>
            </a:r>
          </a:p>
        </p:txBody>
      </p:sp>
    </p:spTree>
    <p:extLst>
      <p:ext uri="{BB962C8B-B14F-4D97-AF65-F5344CB8AC3E}">
        <p14:creationId xmlns:p14="http://schemas.microsoft.com/office/powerpoint/2010/main" val="1608327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768</Words>
  <Application>Microsoft Macintosh PowerPoint</Application>
  <PresentationFormat>Widescreen</PresentationFormat>
  <Paragraphs>221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Mismatch Article Activity</vt:lpstr>
      <vt:lpstr>Please explain how the LOI Model does the following.</vt:lpstr>
      <vt:lpstr>Discovery Learning (DL)</vt:lpstr>
      <vt:lpstr>Interactive Demonstration (ID)</vt:lpstr>
      <vt:lpstr>Inquiry Lesson (ILe)</vt:lpstr>
      <vt:lpstr>Inquiry Lab (ILa)</vt:lpstr>
      <vt:lpstr>Real-world Application (RA)</vt:lpstr>
      <vt:lpstr>Hypothetical Explanation (HE)</vt:lpstr>
      <vt:lpstr>A. Facility in solving standard quantitative problems is not an adequate criterion for functional understanding. Questions that require qualitative reasoning and verbal explanation are essential. </vt:lpstr>
      <vt:lpstr>B. A coherent conceptual framework is not typically an outcome of traditional instruction. Students need to participate in the process of constructing qualitative models that can help them understand relationships and differences among concepts.</vt:lpstr>
      <vt:lpstr>C. Certain conceptual difficulties are not overcome by traditional instruction. Persistent conceptual difficulties must be explicitly addressed by multiple challenges in different contexts.</vt:lpstr>
      <vt:lpstr>D. Growth in reasoning ability does not usually result from traditional instruction. Scientific reasoning skills must be expressly cultivated.</vt:lpstr>
      <vt:lpstr>E. Connections among concepts, formal representations, and the real world are often lacking after traditional instruction. Students need repeated practice in interpreting physics formalism and relating it to the real world.</vt:lpstr>
      <vt:lpstr>General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310 ACTIVITY</dc:title>
  <dc:creator>Wenning, Carl</dc:creator>
  <cp:lastModifiedBy>Wenning, Carl</cp:lastModifiedBy>
  <cp:revision>4</cp:revision>
  <dcterms:created xsi:type="dcterms:W3CDTF">2020-04-21T21:19:17Z</dcterms:created>
  <dcterms:modified xsi:type="dcterms:W3CDTF">2020-04-22T11:19:17Z</dcterms:modified>
</cp:coreProperties>
</file>