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52"/>
  </p:normalViewPr>
  <p:slideViewPr>
    <p:cSldViewPr>
      <p:cViewPr varScale="1">
        <p:scale>
          <a:sx n="146" d="100"/>
          <a:sy n="146" d="100"/>
        </p:scale>
        <p:origin x="176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4B4224-9364-214D-9D2E-A8693EFD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>
                <a:latin typeface="Arial" panose="020B0604020202020204" pitchFamily="34" charset="0"/>
              </a:rPr>
              <a:t>Page </a:t>
            </a:r>
            <a:fld id="{7FE06A7F-776B-7046-BF5E-6BB1A9A215AB}" type="slidenum">
              <a:rPr lang="en-US" altLang="en-US" sz="1200" b="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84FB7B-8915-794C-9235-9F1B85AAC09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D666A1E-A053-D440-907C-A20CB455E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>
                <a:latin typeface="Arial" panose="020B0604020202020204" pitchFamily="34" charset="0"/>
              </a:rPr>
              <a:t>Page </a:t>
            </a:r>
            <a:fld id="{E9B70614-B938-5B47-8F4A-728D7F0EBA75}" type="slidenum">
              <a:rPr lang="en-US" altLang="en-US" sz="1200" b="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1B8B30-7146-A14C-9F96-BC941BEB56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6B33B7A-B4A6-274C-81A6-D6F538A49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20FC765-532D-DE48-B825-7201386AF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A8D7314-2207-B74C-B148-1B4721867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0C054D5-FDFC-8B4C-9F1D-4B3AEA8C2E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8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0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8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9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8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9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5A17544-E866-754C-AAF4-3FA59C22A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98460" y="1337969"/>
            <a:ext cx="3065480" cy="2166835"/>
          </a:xfrm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defTabSz="914400"/>
            <a:r>
              <a:rPr lang="en-US" altLang="en-US" sz="4100" dirty="0"/>
              <a:t>A Personal Teaching Philosophy</a:t>
            </a:r>
          </a:p>
        </p:txBody>
      </p:sp>
      <p:sp>
        <p:nvSpPr>
          <p:cNvPr id="4100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51435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90F98316-359F-454C-95A0-2B3D8E0868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0" r="-3" b="-3"/>
          <a:stretch/>
        </p:blipFill>
        <p:spPr>
          <a:xfrm>
            <a:off x="20" y="10"/>
            <a:ext cx="5271352" cy="51434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0A6D98D-7CA8-3D49-8178-6E1B199EE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614362"/>
            <a:ext cx="5886450" cy="871538"/>
          </a:xfrm>
          <a:noFill/>
          <a:ln/>
        </p:spPr>
        <p:txBody>
          <a:bodyPr/>
          <a:lstStyle/>
          <a:p>
            <a:r>
              <a:rPr lang="en-US" altLang="en-US"/>
              <a:t>Idiosyncratic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0773EBD-F98C-F14A-8741-B4F218592F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 teacher will rarely cling to a single, identifiable teaching philosophy.</a:t>
            </a:r>
          </a:p>
          <a:p>
            <a:r>
              <a:rPr lang="en-US" altLang="en-US"/>
              <a:t>Most teachers are somewhat eclectic in the formulation of their teaching philosophies.</a:t>
            </a:r>
          </a:p>
          <a:p>
            <a:r>
              <a:rPr lang="en-US" altLang="en-US"/>
              <a:t>What is your teaching philosophy?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0735E81-9E56-6B48-B5B9-8FA0E1A2C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Your Teaching Philosophy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95516B7-EAD3-6F46-83C0-C93F0E0E97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Course project in personal teaching philosophy.</a:t>
            </a:r>
          </a:p>
          <a:p>
            <a:r>
              <a:rPr lang="en-US" altLang="en-US" dirty="0"/>
              <a:t>Your philosophy must contain the following:</a:t>
            </a:r>
          </a:p>
          <a:p>
            <a:pPr lvl="1"/>
            <a:r>
              <a:rPr lang="en-US" altLang="en-US" dirty="0"/>
              <a:t>how students should acquire knowledge (both method and content)</a:t>
            </a:r>
          </a:p>
          <a:p>
            <a:pPr lvl="1"/>
            <a:r>
              <a:rPr lang="en-US" altLang="en-US" dirty="0"/>
              <a:t>how students should acquire intellectual skills (both method and content)</a:t>
            </a:r>
          </a:p>
          <a:p>
            <a:pPr lvl="1"/>
            <a:r>
              <a:rPr lang="en-US" altLang="en-US" dirty="0"/>
              <a:t>how students should acquire dispositions (both method and content)</a:t>
            </a:r>
          </a:p>
          <a:p>
            <a:r>
              <a:rPr lang="en-US" altLang="en-US" dirty="0"/>
              <a:t>Be certain to identify your type of philosophy and elements.</a:t>
            </a:r>
          </a:p>
          <a:p>
            <a:r>
              <a:rPr lang="en-US" altLang="en-US" dirty="0"/>
              <a:t>Explain how </a:t>
            </a:r>
            <a:r>
              <a:rPr lang="en-US" altLang="en-US"/>
              <a:t>you will </a:t>
            </a:r>
            <a:r>
              <a:rPr lang="en-US" altLang="en-US" dirty="0"/>
              <a:t>apply your philosophy in your classroom.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56495" cy="51435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B5C1B19-9991-CB45-9286-4133781F2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2775" y="457200"/>
            <a:ext cx="3795425" cy="998130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A statement of beliefs and attitudes relative to: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6F11C1-6A56-D542-8777-C65A513740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2775" y="1645576"/>
            <a:ext cx="3566825" cy="293143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en-US" sz="1400" dirty="0"/>
              <a:t>purpose of education &amp; role of teacher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400" dirty="0"/>
              <a:t>definition of teaching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400" dirty="0"/>
              <a:t>nature of pedagogy</a:t>
            </a:r>
          </a:p>
          <a:p>
            <a:pPr lvl="1"/>
            <a:r>
              <a:rPr lang="en-US" altLang="en-US" sz="1000" dirty="0"/>
              <a:t>Inquiry-oriented	vs. didactic (teaching by telling)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400" dirty="0"/>
              <a:t>student learning &amp; assessment</a:t>
            </a:r>
          </a:p>
          <a:p>
            <a:pPr lvl="1"/>
            <a:r>
              <a:rPr lang="en-US" altLang="en-US" sz="1000" dirty="0"/>
              <a:t>Knowledge?</a:t>
            </a:r>
          </a:p>
          <a:p>
            <a:pPr lvl="1"/>
            <a:r>
              <a:rPr lang="en-US" altLang="en-US" sz="1000" dirty="0"/>
              <a:t>Skills?	        </a:t>
            </a:r>
          </a:p>
          <a:p>
            <a:pPr lvl="1"/>
            <a:r>
              <a:rPr lang="en-US" altLang="en-US" sz="1000" dirty="0"/>
              <a:t>Dispositions?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1400" dirty="0"/>
              <a:t>classroom atmosphere</a:t>
            </a:r>
          </a:p>
          <a:p>
            <a:pPr lvl="1"/>
            <a:r>
              <a:rPr lang="en-US" altLang="en-US" sz="1000" dirty="0"/>
              <a:t>Student-centered?</a:t>
            </a:r>
          </a:p>
          <a:p>
            <a:pPr lvl="1"/>
            <a:r>
              <a:rPr lang="en-US" altLang="en-US" sz="1000" dirty="0"/>
              <a:t>Knowledge-centered?</a:t>
            </a:r>
          </a:p>
          <a:p>
            <a:pPr lvl="1"/>
            <a:r>
              <a:rPr lang="en-US" altLang="en-US" sz="1000" dirty="0"/>
              <a:t>Assessment-centered?</a:t>
            </a:r>
          </a:p>
          <a:p>
            <a:pPr lvl="1"/>
            <a:r>
              <a:rPr lang="en-US" altLang="en-US" sz="1000" dirty="0"/>
              <a:t>Community-centered?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BB460E9A-EEEF-844C-BB7C-0C3EDF6DEB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25" r="13246" b="-4"/>
          <a:stretch/>
        </p:blipFill>
        <p:spPr>
          <a:xfrm>
            <a:off x="5160457" y="733891"/>
            <a:ext cx="3553238" cy="369237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1B19307-8BC0-B143-971E-E420F39E1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Sample Belief Statements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39DC59-9957-FB4C-A4D8-ADA920E519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485900"/>
            <a:ext cx="7753350" cy="30861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dirty="0"/>
              <a:t>The main purpose of education is to develop students' ability to think critically and integrate ideas, rather than to accumulate facts. (“Physics isn’t important!”) </a:t>
            </a:r>
          </a:p>
          <a:p>
            <a:r>
              <a:rPr lang="en-US" altLang="en-US" dirty="0"/>
              <a:t>Cognitive conflict can fuel the learning process. New information may fit the existing mental structures, and the students can explain the phenomenon..</a:t>
            </a:r>
          </a:p>
          <a:p>
            <a:r>
              <a:rPr lang="en-US" altLang="en-US" dirty="0"/>
              <a:t>Teaching, as opposed to instructing, is primarily about process. The critical content of any learning experience is the method or process through which learning occurs. “The medium is the message.”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456289-F48F-4F42-ADC7-BAB52ABFA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7300" y="557212"/>
            <a:ext cx="6457950" cy="814388"/>
          </a:xfrm>
          <a:noFill/>
          <a:ln/>
        </p:spPr>
        <p:txBody>
          <a:bodyPr/>
          <a:lstStyle/>
          <a:p>
            <a:r>
              <a:rPr lang="en-US" altLang="en-US"/>
              <a:t>Why a Personal Teaching Philosophy?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422141E-E049-F24A-A924-1FCEAF1945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 teacher believes about both teaching and learning can have a major impact on the classroom environment. </a:t>
            </a:r>
          </a:p>
          <a:p>
            <a:r>
              <a:rPr lang="en-US" altLang="en-US"/>
              <a:t>Teachers tend to implement classroom practices that reflect their philosophical beliefs.</a:t>
            </a:r>
          </a:p>
          <a:p>
            <a:r>
              <a:rPr lang="en-US" altLang="en-US"/>
              <a:t>A well-reasoned personal philosophy can provide a basis for appropriate action.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3687166-35E1-6744-A14D-0F4D970E9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Basic Teaching Philosophies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8A13880-45E7-3946-BEEA-5ECF8C4CCB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Basic philosophies span the spectrum from:</a:t>
            </a:r>
          </a:p>
          <a:p>
            <a:pPr lvl="1"/>
            <a:r>
              <a:rPr lang="en-US" altLang="en-US"/>
              <a:t>traditional and conservative to</a:t>
            </a:r>
          </a:p>
          <a:p>
            <a:pPr lvl="1"/>
            <a:r>
              <a:rPr lang="en-US" altLang="en-US"/>
              <a:t>contemporary and liberal</a:t>
            </a:r>
          </a:p>
          <a:p>
            <a:r>
              <a:rPr lang="en-US" altLang="en-US"/>
              <a:t>Main types include:</a:t>
            </a:r>
          </a:p>
          <a:p>
            <a:pPr lvl="1"/>
            <a:r>
              <a:rPr lang="en-US" altLang="en-US"/>
              <a:t>Perennialist (emphasis on values)</a:t>
            </a:r>
          </a:p>
          <a:p>
            <a:pPr lvl="1"/>
            <a:r>
              <a:rPr lang="en-US" altLang="en-US"/>
              <a:t>Essentialist (emphasis on knowledge)</a:t>
            </a:r>
          </a:p>
          <a:p>
            <a:pPr lvl="1"/>
            <a:r>
              <a:rPr lang="en-US" altLang="en-US"/>
              <a:t>Progressive (emphasis on experiences)</a:t>
            </a:r>
          </a:p>
          <a:p>
            <a:pPr lvl="1"/>
            <a:r>
              <a:rPr lang="en-US" altLang="en-US"/>
              <a:t>Reconstructionist (emphasis on societal reform)</a:t>
            </a:r>
          </a:p>
          <a:p>
            <a:pPr lvl="1"/>
            <a:r>
              <a:rPr lang="en-US" altLang="en-US"/>
              <a:t>Idiosyncratic (any combination of the above)</a:t>
            </a:r>
          </a:p>
          <a:p>
            <a:r>
              <a:rPr lang="en-US" altLang="en-US"/>
              <a:t>Everyone has a personal teaching philosophy!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91504E3-CA6A-2640-8C89-511994E9D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Perennialist Teaching Philosophy</a:t>
            </a:r>
            <a:br>
              <a:rPr lang="en-US" altLang="en-US"/>
            </a:br>
            <a:r>
              <a:rPr lang="en-US" altLang="en-US" sz="1350"/>
              <a:t>(emphasis on values)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77FC82A-6C55-DF43-83D3-E94034224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Rooted in realism (teacher-centered: 3 R’s and moral and religious training are the hallmark.)</a:t>
            </a:r>
          </a:p>
          <a:p>
            <a:pPr>
              <a:lnSpc>
                <a:spcPct val="80000"/>
              </a:lnSpc>
            </a:pPr>
            <a:r>
              <a:rPr lang="en-US" altLang="en-US"/>
              <a:t>Based upon universal knowledge and cherished values of society.</a:t>
            </a:r>
          </a:p>
          <a:p>
            <a:pPr>
              <a:lnSpc>
                <a:spcPct val="80000"/>
              </a:lnSpc>
            </a:pPr>
            <a:r>
              <a:rPr lang="en-US" altLang="en-US"/>
              <a:t>Subjects that have stood the test of time are the basis of the curriculum.</a:t>
            </a:r>
          </a:p>
          <a:p>
            <a:pPr>
              <a:lnSpc>
                <a:spcPct val="80000"/>
              </a:lnSpc>
            </a:pPr>
            <a:r>
              <a:rPr lang="en-US" altLang="en-US"/>
              <a:t>Universal ideals are the focus of the curriculum -- goodness, truth, beauty.</a:t>
            </a:r>
          </a:p>
          <a:p>
            <a:pPr>
              <a:lnSpc>
                <a:spcPct val="80000"/>
              </a:lnSpc>
            </a:pPr>
            <a:r>
              <a:rPr lang="en-US" altLang="en-US"/>
              <a:t>Students’ minds are sponges designed to soak up knowledge with teachers as unquestionable authorities.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394F0BB-757C-284D-9204-4F32060F8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Essentialist Teaching Philosophy</a:t>
            </a:r>
            <a:br>
              <a:rPr lang="en-US" altLang="en-US"/>
            </a:br>
            <a:r>
              <a:rPr lang="en-US" altLang="en-US" sz="1350"/>
              <a:t>(emphasis on knowledge)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BB5F9CC-DA8D-E846-9E29-2FCB7401DA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Education seen as a mastery of essential facts and skills -- English, math, science, history, and foreign language (teacher-centered education)</a:t>
            </a:r>
          </a:p>
          <a:p>
            <a:pPr>
              <a:lnSpc>
                <a:spcPct val="80000"/>
              </a:lnSpc>
            </a:pPr>
            <a:r>
              <a:rPr lang="en-US" altLang="en-US"/>
              <a:t>Not rooted in the past, but is more concerned with contemporary scene.</a:t>
            </a:r>
          </a:p>
          <a:p>
            <a:pPr>
              <a:lnSpc>
                <a:spcPct val="80000"/>
              </a:lnSpc>
            </a:pPr>
            <a:r>
              <a:rPr lang="en-US" altLang="en-US"/>
              <a:t>Like perennialism, rejects art, music, physical education, home making, and vocational ed.</a:t>
            </a:r>
          </a:p>
          <a:p>
            <a:pPr>
              <a:lnSpc>
                <a:spcPct val="80000"/>
              </a:lnSpc>
            </a:pPr>
            <a:r>
              <a:rPr lang="en-US" altLang="en-US"/>
              <a:t>Interested in conceptual thought and the principles and theories of subject matter.</a:t>
            </a:r>
          </a:p>
          <a:p>
            <a:pPr>
              <a:lnSpc>
                <a:spcPct val="80000"/>
              </a:lnSpc>
            </a:pPr>
            <a:r>
              <a:rPr lang="en-US" altLang="en-US"/>
              <a:t>Teacher is seen as a master -- an authority -- worthy of emulation.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65F649D-A6BA-1D4D-A001-862A8CA9F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557212"/>
            <a:ext cx="5715000" cy="87153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/>
              <a:t>Progressivist Teaching Philosophy</a:t>
            </a:r>
            <a:br>
              <a:rPr lang="en-US" altLang="en-US"/>
            </a:br>
            <a:r>
              <a:rPr lang="en-US" altLang="en-US" sz="1350"/>
              <a:t>(emphasis on student experiences)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464DC1-BBE9-C24D-88B8-02B35E172B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Student-centered educational process.</a:t>
            </a:r>
          </a:p>
          <a:p>
            <a:r>
              <a:rPr lang="en-US" altLang="en-US"/>
              <a:t>Democracy and education go hand in hand. </a:t>
            </a:r>
          </a:p>
          <a:p>
            <a:r>
              <a:rPr lang="en-US" altLang="en-US"/>
              <a:t>Learning must include content plus the skills of learning -- problem solving, scientific inquiry, cooperative behaviors, self-regulation -- and memorization is de-emphasized.</a:t>
            </a:r>
          </a:p>
          <a:p>
            <a:r>
              <a:rPr lang="en-US" altLang="en-US"/>
              <a:t>Curriculum tends to be interdisciplinary.</a:t>
            </a:r>
          </a:p>
          <a:p>
            <a:r>
              <a:rPr lang="en-US" altLang="en-US"/>
              <a:t>Teaching methods are not based on authority.</a:t>
            </a:r>
          </a:p>
          <a:p>
            <a:r>
              <a:rPr lang="en-US" altLang="en-US"/>
              <a:t>The teacher is seen as more of a guide than an all-knowing sage.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2CF5E5D-CCE4-B445-A7BD-2884C35B3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57212"/>
            <a:ext cx="6343650" cy="9286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/>
              <a:t>Reconstructionist Teaching Philosophy</a:t>
            </a:r>
            <a:br>
              <a:rPr lang="en-US" altLang="en-US"/>
            </a:br>
            <a:r>
              <a:rPr lang="en-US" altLang="en-US" sz="1350"/>
              <a:t>(emphasis on societal reform)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DD3FA57-C64C-4546-B6EB-8CD3074FF0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Places more emphasis on society-centered education.</a:t>
            </a:r>
          </a:p>
          <a:p>
            <a:r>
              <a:rPr lang="en-US" altLang="en-US"/>
              <a:t>Education to be relevant must also include elements of social issues -- pluralism, equality, futurism.</a:t>
            </a:r>
          </a:p>
          <a:p>
            <a:r>
              <a:rPr lang="en-US" altLang="en-US"/>
              <a:t>Curriculum centers around social, economic, and political issues.</a:t>
            </a:r>
          </a:p>
          <a:p>
            <a:r>
              <a:rPr lang="en-US" altLang="en-US"/>
              <a:t>Students practice is modeled after society.</a:t>
            </a:r>
          </a:p>
          <a:p>
            <a:r>
              <a:rPr lang="en-US" altLang="en-US"/>
              <a:t>Teachers are considered prime units of social and political change.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683</Words>
  <Application>Microsoft Macintosh PowerPoint</Application>
  <PresentationFormat>On-screen Show (16:9)</PresentationFormat>
  <Paragraphs>71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Blank Presentation</vt:lpstr>
      <vt:lpstr>A Personal Teaching Philosophy</vt:lpstr>
      <vt:lpstr>A statement of beliefs and attitudes relative to:</vt:lpstr>
      <vt:lpstr>Sample Belief Statements</vt:lpstr>
      <vt:lpstr>Why a Personal Teaching Philosophy?</vt:lpstr>
      <vt:lpstr>Basic Teaching Philosophies</vt:lpstr>
      <vt:lpstr>Perennialist Teaching Philosophy (emphasis on values)</vt:lpstr>
      <vt:lpstr>Essentialist Teaching Philosophy (emphasis on knowledge)</vt:lpstr>
      <vt:lpstr>Progressivist Teaching Philosophy (emphasis on student experiences)</vt:lpstr>
      <vt:lpstr>Reconstructionist Teaching Philosophy (emphasis on societal reform)</vt:lpstr>
      <vt:lpstr>Idiosyncratic</vt:lpstr>
      <vt:lpstr>Your Teaching Philosophy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 Teaching Philosophy</dc:title>
  <cp:lastModifiedBy>Wenning, Carl</cp:lastModifiedBy>
  <cp:revision>10</cp:revision>
  <dcterms:modified xsi:type="dcterms:W3CDTF">2021-01-14T17:07:59Z</dcterms:modified>
</cp:coreProperties>
</file>