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1" r:id="rId2"/>
    <p:sldId id="258" r:id="rId3"/>
    <p:sldId id="259" r:id="rId4"/>
    <p:sldId id="260" r:id="rId5"/>
    <p:sldId id="261" r:id="rId6"/>
    <p:sldId id="264" r:id="rId7"/>
    <p:sldId id="267" r:id="rId8"/>
    <p:sldId id="268" r:id="rId9"/>
    <p:sldId id="269" r:id="rId10"/>
    <p:sldId id="270" r:id="rId11"/>
    <p:sldId id="273" r:id="rId12"/>
    <p:sldId id="275" r:id="rId13"/>
    <p:sldId id="286" r:id="rId14"/>
    <p:sldId id="282" r:id="rId15"/>
    <p:sldId id="283" r:id="rId16"/>
    <p:sldId id="287" r:id="rId17"/>
    <p:sldId id="284" r:id="rId18"/>
    <p:sldId id="285" r:id="rId19"/>
    <p:sldId id="289" r:id="rId20"/>
    <p:sldId id="2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2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8B6243-BE27-114C-8FD7-071361928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E483C22-9952-D74D-B8A4-A60BA202E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033E6-51CA-0D43-B194-8E15D0C4091A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E86A2-B457-CE4B-9AA7-9E8257F6EAF6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29B74-88CF-5E4E-8A0F-A184A4E187E0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626FC-D66B-E141-B483-4527C198C7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E25CF-42C2-5348-8D0F-44DC52C7D99A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35A33-4A56-6A40-9AF8-3C02ECC4D1E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51B34-25EC-3444-8B43-D3CC87D2C031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4B54F-C94C-D645-BF77-B8F712E2A16F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161CE-F06C-0247-9BB9-C2CCF84B41F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703F7-F807-B940-A73F-086804AD134C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BB790-586B-3147-B10B-1D1A25B4A1FF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9487-9E34-E84B-8803-AE9F88FFCB17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F05B6AD0-C15B-6241-9AF8-51BA97C16BB9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19A86-BAE6-5B4B-A07F-B91624EDD0B0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AC2E3FA6-9825-2147-9421-3321542DB6EA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8571-4250-9A4B-9695-F3239A63FC38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12F1DCCA-14FC-2341-AF3A-6704C7B330F3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069D-81D9-DB46-BF74-11692431D107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B4393C95-D73C-DE40-A2EA-6B93DBD53BFA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8F2C-EFEA-BC4C-AB81-99FFD1ACFE33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EC27790B-58E2-4743-8B43-E24760821A9A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2F6F-99E4-2642-A2BC-93EC9DE5C45F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BB9CEDB1-B142-1340-8F79-0A4693886C6F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3979-6AC7-EF4D-929F-55A7747EFA06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4A494A4F-0E5B-BC4A-A722-DD5E7036C1CD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3C3E-6ED4-6448-835E-34EE4E18C8AA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294382A4-1535-FF44-8596-3DA61602E882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A2CB2-6766-0B41-B9B1-D3525D6C14A1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959F7F68-AE4B-6B43-A5A9-957C759AC338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CBF85-3263-1F47-B257-8B2898BFBCB8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04A09380-542F-824F-BB8C-CCDABC2A654D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6D0E9-C49C-774A-A20E-DC2580937042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Página </a:t>
            </a:r>
            <a:fld id="{84AC63DC-6BAF-9845-9A4C-BF186D63BE80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ED05CAC3-31D8-004D-98A1-855A1786E7EF}" type="datetime1">
              <a:rPr lang="en-US"/>
              <a:pPr>
                <a:defRPr/>
              </a:pPr>
              <a:t>11/29/10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en-US"/>
              <a:t>UMCE - Santiago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r>
              <a:rPr lang="en-US"/>
              <a:t>Página </a:t>
            </a:r>
            <a:fld id="{6C6EC1A4-4B67-5A45-B449-35C486A3AC1E}" type="slidenum">
              <a:rPr lang="en-US"/>
              <a:pPr>
                <a:defRPr/>
              </a:pPr>
              <a:t>‹#›</a:t>
            </a:fld>
            <a:r>
              <a:rPr lang="en-US"/>
              <a:t> de 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895600"/>
          </a:xfrm>
        </p:spPr>
        <p:txBody>
          <a:bodyPr/>
          <a:lstStyle/>
          <a:p>
            <a:pPr eaLnBrk="1" hangingPunct="1"/>
            <a:r>
              <a:rPr lang="es-ES" sz="3600" b="1">
                <a:solidFill>
                  <a:srgbClr val="0000FF"/>
                </a:solidFill>
              </a:rPr>
              <a:t>Hablando de la Formación de Profesores de </a:t>
            </a:r>
            <a:r>
              <a:rPr lang="en-US" sz="3600" b="1">
                <a:solidFill>
                  <a:srgbClr val="0000FF"/>
                </a:solidFill>
              </a:rPr>
              <a:t>Ciencias</a:t>
            </a:r>
            <a:br>
              <a:rPr lang="en-US" sz="3600" b="1">
                <a:solidFill>
                  <a:srgbClr val="0000FF"/>
                </a:solidFill>
              </a:rPr>
            </a:br>
            <a:r>
              <a:rPr lang="en-US" sz="1800" b="1">
                <a:solidFill>
                  <a:srgbClr val="0000FF"/>
                </a:solidFill>
              </a:rPr>
              <a:t/>
            </a:r>
            <a:br>
              <a:rPr lang="en-US" sz="1800" b="1">
                <a:solidFill>
                  <a:srgbClr val="0000FF"/>
                </a:solidFill>
              </a:rPr>
            </a:br>
            <a:r>
              <a:rPr lang="en-US" sz="2400" b="1"/>
              <a:t>Nuevas Tendencias en la </a:t>
            </a:r>
            <a:br>
              <a:rPr lang="en-US" sz="2400" b="1"/>
            </a:br>
            <a:r>
              <a:rPr lang="en-US" sz="2400" b="1"/>
              <a:t>Formaci</a:t>
            </a:r>
            <a:r>
              <a:rPr lang="en-US" altLang="ja-JP" sz="2400" b="1"/>
              <a:t>ón de Profesores de Ciencias</a:t>
            </a:r>
            <a:endParaRPr lang="en-US" b="1">
              <a:solidFill>
                <a:srgbClr val="0000FF"/>
              </a:solidFill>
            </a:endParaRPr>
          </a:p>
        </p:txBody>
      </p:sp>
      <p:pic>
        <p:nvPicPr>
          <p:cNvPr id="15363" name="Picture 7" descr="ISU_Nameplate02"/>
          <p:cNvPicPr>
            <a:picLocks noChangeAspect="1" noChangeArrowheads="1"/>
          </p:cNvPicPr>
          <p:nvPr/>
        </p:nvPicPr>
        <p:blipFill>
          <a:blip r:embed="rId2"/>
          <a:srcRect t="36000"/>
          <a:stretch>
            <a:fillRect/>
          </a:stretch>
        </p:blipFill>
        <p:spPr bwMode="auto">
          <a:xfrm>
            <a:off x="2971800" y="4800600"/>
            <a:ext cx="32004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14478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ARL</a:t>
            </a: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J.</a:t>
            </a: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W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ENNING, Ed.D.</a:t>
            </a:r>
            <a:endParaRPr lang="en-US" sz="2000" b="1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HYSICS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EACHER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DUCATION</a:t>
            </a:r>
          </a:p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LLINOIS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TATE</a:t>
            </a:r>
          </a:p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U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</a:rPr>
              <a:t>NIVERSITY</a:t>
            </a:r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A0F1BB-077B-F347-8FA9-149D8E1897EC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0000FF"/>
                </a:solidFill>
              </a:rPr>
              <a:t>Atm</a:t>
            </a:r>
            <a:r>
              <a:rPr lang="en-US" altLang="ja-JP" sz="4000">
                <a:solidFill>
                  <a:srgbClr val="0000FF"/>
                </a:solidFill>
              </a:rPr>
              <a:t>ó</a:t>
            </a:r>
            <a:r>
              <a:rPr lang="en-US" sz="4000">
                <a:solidFill>
                  <a:srgbClr val="0000FF"/>
                </a:solidFill>
              </a:rPr>
              <a:t>sfera del Aula </a:t>
            </a:r>
            <a:br>
              <a:rPr lang="en-US" sz="4000">
                <a:solidFill>
                  <a:srgbClr val="0000FF"/>
                </a:solidFill>
              </a:rPr>
            </a:br>
            <a:r>
              <a:rPr lang="en-US" sz="4000">
                <a:solidFill>
                  <a:srgbClr val="0000FF"/>
                </a:solidFill>
              </a:rPr>
              <a:t>Centrada Socialmente</a:t>
            </a:r>
            <a:endParaRPr lang="en-US"/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El aula sera </a:t>
            </a:r>
            <a:r>
              <a:rPr lang="en-US" b="1"/>
              <a:t>centrada socialmente</a:t>
            </a:r>
            <a:r>
              <a:rPr lang="en-US"/>
              <a:t> hasta el punto que el profesor establezca las reglas del aula que el aprendizaje con entendimiento es valuado y que todos los estudiantes se sientan libres a explorar lo que no entienden.</a:t>
            </a: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065D456F-AF43-BB4E-B37D-AAF60BE5FDBE}" type="slidenum">
              <a:rPr lang="en-US" smtClean="0"/>
              <a:pPr/>
              <a:t>10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148EC8-5E75-1D42-B019-C984BA99E471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pic>
        <p:nvPicPr>
          <p:cNvPr id="34820" name="Picture 6" descr="PTEPM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91440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08EDE878-5293-AB44-B97B-72867DEA1C2A}" type="slidenum">
              <a:rPr lang="en-US" smtClean="0"/>
              <a:pPr/>
              <a:t>11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1F8D36-7010-BE4F-9214-5F768E36BD75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Cursos Requeridos para EPF </a:t>
            </a:r>
            <a:endParaRPr lang="en-US"/>
          </a:p>
        </p:txBody>
      </p:sp>
      <p:sp>
        <p:nvSpPr>
          <p:cNvPr id="3686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/>
              <a:t>PHY 209 - </a:t>
            </a:r>
            <a:r>
              <a:rPr lang="en-US" sz="2800">
                <a:solidFill>
                  <a:srgbClr val="FF0000"/>
                </a:solidFill>
              </a:rPr>
              <a:t>Introducción a la enseñanza</a:t>
            </a:r>
            <a:endParaRPr lang="en-US" sz="2800"/>
          </a:p>
          <a:p>
            <a:pPr eaLnBrk="1" hangingPunct="1"/>
            <a:r>
              <a:rPr lang="en-US" sz="2800"/>
              <a:t>PHY 302 - </a:t>
            </a:r>
            <a:r>
              <a:rPr lang="en-US" sz="2800">
                <a:solidFill>
                  <a:srgbClr val="FF0000"/>
                </a:solidFill>
              </a:rPr>
              <a:t>Aplicaciones computacionales</a:t>
            </a:r>
            <a:endParaRPr lang="en-US" sz="2800"/>
          </a:p>
          <a:p>
            <a:pPr eaLnBrk="1" hangingPunct="1"/>
            <a:r>
              <a:rPr lang="en-US" sz="2800"/>
              <a:t>PHY 310 - </a:t>
            </a:r>
            <a:r>
              <a:rPr lang="en-US" sz="2800">
                <a:solidFill>
                  <a:srgbClr val="FF0000"/>
                </a:solidFill>
              </a:rPr>
              <a:t>Lecturas para la enseñanza </a:t>
            </a:r>
            <a:endParaRPr lang="en-US" sz="2800"/>
          </a:p>
          <a:p>
            <a:pPr eaLnBrk="1" hangingPunct="1"/>
            <a:r>
              <a:rPr lang="en-US" sz="2800"/>
              <a:t>PHY 311 - </a:t>
            </a:r>
            <a:r>
              <a:rPr lang="en-US" sz="2800">
                <a:solidFill>
                  <a:srgbClr val="FF0000"/>
                </a:solidFill>
              </a:rPr>
              <a:t>Física para la enseñanza</a:t>
            </a:r>
            <a:endParaRPr lang="en-US" sz="2800"/>
          </a:p>
          <a:p>
            <a:pPr eaLnBrk="1" hangingPunct="1"/>
            <a:r>
              <a:rPr lang="en-US" sz="2800"/>
              <a:t>PHY 312 - </a:t>
            </a:r>
            <a:r>
              <a:rPr lang="en-US" sz="2800">
                <a:solidFill>
                  <a:srgbClr val="FF0000"/>
                </a:solidFill>
              </a:rPr>
              <a:t>Enseñanza por investigación</a:t>
            </a:r>
            <a:endParaRPr lang="en-US" sz="2800"/>
          </a:p>
          <a:p>
            <a:pPr eaLnBrk="1" hangingPunct="1"/>
            <a:r>
              <a:rPr lang="en-US" sz="2800"/>
              <a:t>PHY 353 - </a:t>
            </a:r>
            <a:r>
              <a:rPr lang="en-US" sz="2800">
                <a:solidFill>
                  <a:srgbClr val="FF0000"/>
                </a:solidFill>
              </a:rPr>
              <a:t>Seminario de la enseñanza </a:t>
            </a:r>
            <a:endParaRPr lang="en-US" sz="2800"/>
          </a:p>
          <a:p>
            <a:pPr eaLnBrk="1" hangingPunct="1"/>
            <a:r>
              <a:rPr lang="en-US" sz="2800"/>
              <a:t>STT 399 - </a:t>
            </a:r>
            <a:r>
              <a:rPr lang="en-US" sz="2800">
                <a:solidFill>
                  <a:srgbClr val="FF0000"/>
                </a:solidFill>
              </a:rPr>
              <a:t>Estancia profesional</a:t>
            </a:r>
            <a:endParaRPr lang="en-US" sz="2000">
              <a:solidFill>
                <a:srgbClr val="FF0000"/>
              </a:solidFill>
            </a:endParaRPr>
          </a:p>
          <a:p>
            <a:pPr eaLnBrk="1" hangingPunct="1"/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087FD270-362E-2641-B479-AFA7583E1BEC}" type="slidenum">
              <a:rPr lang="en-US" smtClean="0"/>
              <a:pPr/>
              <a:t>12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10BD35-E518-DF45-A9F3-6B477C425DC3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Proyectos Especiales de EPF</a:t>
            </a:r>
            <a:endParaRPr lang="en-US"/>
          </a:p>
        </p:txBody>
      </p:sp>
      <p:sp>
        <p:nvSpPr>
          <p:cNvPr id="3891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Char char="•"/>
            </a:pPr>
            <a:r>
              <a:rPr lang="en-US" sz="2800"/>
              <a:t>Laboratorios orientados a la investigaci</a:t>
            </a:r>
            <a:r>
              <a:rPr lang="en-US" altLang="ja-JP" sz="2800"/>
              <a:t>ó</a:t>
            </a:r>
            <a:r>
              <a:rPr lang="en-US" sz="2800"/>
              <a:t>n (110, 111, 112)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Proyecto de aprendizaje via servicio (209)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Discuci</a:t>
            </a:r>
            <a:r>
              <a:rPr lang="en-US" altLang="ja-JP" sz="2800"/>
              <a:t>ó</a:t>
            </a:r>
            <a:r>
              <a:rPr lang="en-US" sz="2800"/>
              <a:t>n de liderazgo (310)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Estudio de lecciones, simulaciones, y experiencias avanzadas (311)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Objetivos de aprendizaje (312)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Proyecto con contexto social (353)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Reporte de efectividad del estudiante (399)</a:t>
            </a:r>
            <a:endParaRPr lang="en-US" sz="2000"/>
          </a:p>
        </p:txBody>
      </p:sp>
      <p:sp>
        <p:nvSpPr>
          <p:cNvPr id="3891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43177957-8DFE-B740-A54D-1EA8A04E8EC4}" type="slidenum">
              <a:rPr lang="en-US" smtClean="0"/>
              <a:pPr/>
              <a:t>13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B738E0-D23F-FC4D-895A-F453349DADBD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Otras Tendencias 1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Teorias y estilos de aprendizajes</a:t>
            </a:r>
          </a:p>
          <a:p>
            <a:pPr eaLnBrk="1" hangingPunct="1"/>
            <a:r>
              <a:rPr lang="en-US"/>
              <a:t>Ciclos de aprendizaje</a:t>
            </a:r>
          </a:p>
          <a:p>
            <a:pPr eaLnBrk="1" hangingPunct="1"/>
            <a:r>
              <a:rPr lang="en-US"/>
              <a:t>Enseñanza de la investigacion</a:t>
            </a:r>
          </a:p>
          <a:p>
            <a:pPr eaLnBrk="1" hangingPunct="1"/>
            <a:r>
              <a:rPr lang="en-US"/>
              <a:t>Aprendizaje activo</a:t>
            </a:r>
          </a:p>
          <a:p>
            <a:pPr eaLnBrk="1" hangingPunct="1"/>
            <a:r>
              <a:rPr lang="en-US"/>
              <a:t>Memoria de trabajo</a:t>
            </a:r>
          </a:p>
          <a:p>
            <a:pPr eaLnBrk="1" hangingPunct="1"/>
            <a:r>
              <a:rPr lang="en-US"/>
              <a:t>Soluci</a:t>
            </a:r>
            <a:r>
              <a:rPr lang="en-US" altLang="ja-JP"/>
              <a:t>ó</a:t>
            </a:r>
            <a:r>
              <a:rPr lang="en-US"/>
              <a:t>n de aut</a:t>
            </a:r>
            <a:r>
              <a:rPr lang="en-US" altLang="ja-JP"/>
              <a:t>é</a:t>
            </a:r>
            <a:r>
              <a:rPr lang="en-US"/>
              <a:t>ntica de problemas</a:t>
            </a:r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00D61A3A-1EE6-A549-8DB3-A77EEBBEC45C}" type="slidenum">
              <a:rPr lang="en-US" smtClean="0"/>
              <a:pPr/>
              <a:t>14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94EF66-A032-0D4A-89E2-1AEA85EC5CA1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Otras Tendencias 2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Entendimiendo e intuici</a:t>
            </a:r>
            <a:r>
              <a:rPr lang="en-US" altLang="ja-JP" sz="2800"/>
              <a:t>ó</a:t>
            </a:r>
            <a:r>
              <a:rPr lang="en-US" sz="2800"/>
              <a:t>n conceptual </a:t>
            </a:r>
          </a:p>
          <a:p>
            <a:pPr eaLnBrk="1" hangingPunct="1"/>
            <a:r>
              <a:rPr lang="en-US" sz="2800"/>
              <a:t>Evaluaciones alternativas</a:t>
            </a:r>
          </a:p>
          <a:p>
            <a:pPr eaLnBrk="1" hangingPunct="1"/>
            <a:r>
              <a:rPr lang="en-US" sz="2800"/>
              <a:t>Entendimiento novato contra experto</a:t>
            </a:r>
          </a:p>
          <a:p>
            <a:pPr eaLnBrk="1" hangingPunct="1"/>
            <a:r>
              <a:rPr lang="en-US" sz="2800"/>
              <a:t>Aprendizaje a fondo contra aprendizaje de superficie</a:t>
            </a:r>
          </a:p>
          <a:p>
            <a:pPr eaLnBrk="1" hangingPunct="1"/>
            <a:r>
              <a:rPr lang="en-US" sz="2800"/>
              <a:t>Modelos mentales</a:t>
            </a:r>
          </a:p>
          <a:p>
            <a:pPr eaLnBrk="1" hangingPunct="1"/>
            <a:r>
              <a:rPr lang="en-US" sz="2800"/>
              <a:t>Tareas de pensamiento cr</a:t>
            </a:r>
            <a:r>
              <a:rPr lang="en-US" altLang="ja-JP" sz="2800"/>
              <a:t>í</a:t>
            </a:r>
            <a:r>
              <a:rPr lang="en-US" sz="2800"/>
              <a:t>tico</a:t>
            </a:r>
          </a:p>
          <a:p>
            <a:pPr eaLnBrk="1" hangingPunct="1"/>
            <a:endParaRPr lang="en-US" sz="280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3DE23036-41BE-DE45-A0C9-AF0B83A323A1}" type="slidenum">
              <a:rPr lang="en-US" smtClean="0"/>
              <a:pPr/>
              <a:t>15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87FD75-F04A-1147-A437-B6A227831B33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Otras Tendencias 3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Organizaci</a:t>
            </a:r>
            <a:r>
              <a:rPr lang="en-US" altLang="ja-JP"/>
              <a:t>ó</a:t>
            </a:r>
            <a:r>
              <a:rPr lang="en-US"/>
              <a:t>n de plan de estudios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Habilidades de estudio y diagn</a:t>
            </a:r>
            <a:r>
              <a:rPr lang="en-US" altLang="ja-JP"/>
              <a:t>ó</a:t>
            </a:r>
            <a:r>
              <a:rPr lang="en-US"/>
              <a:t>stico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Aprendizaje cooperativo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Inclusi</a:t>
            </a:r>
            <a:r>
              <a:rPr lang="en-US" altLang="ja-JP"/>
              <a:t>ó</a:t>
            </a:r>
            <a:r>
              <a:rPr lang="en-US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Nuevas estrategias (PBL, peer instruction, structured problem solving, case study method, inquiry demonstrations &amp; labs)</a:t>
            </a:r>
          </a:p>
        </p:txBody>
      </p:sp>
      <p:sp>
        <p:nvSpPr>
          <p:cNvPr id="419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A0C84D87-2547-0C45-8697-5D5A30948D47}" type="slidenum">
              <a:rPr lang="en-US" smtClean="0"/>
              <a:pPr/>
              <a:t>16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298742-54F1-3D44-9D44-020E13FA4AC5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Tecnolog</a:t>
            </a:r>
            <a:r>
              <a:rPr lang="en-US" altLang="ja-JP">
                <a:solidFill>
                  <a:srgbClr val="0000FF"/>
                </a:solidFill>
              </a:rPr>
              <a:t>í</a:t>
            </a:r>
            <a:r>
              <a:rPr lang="en-US">
                <a:solidFill>
                  <a:srgbClr val="0000FF"/>
                </a:solidFill>
              </a:rPr>
              <a:t>a del Aula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Whiteboards</a:t>
            </a:r>
          </a:p>
          <a:p>
            <a:pPr lvl="1" eaLnBrk="1" hangingPunct="1"/>
            <a:r>
              <a:rPr lang="en-US" sz="2400">
                <a:solidFill>
                  <a:srgbClr val="FF0000"/>
                </a:solidFill>
              </a:rPr>
              <a:t>Instrucci</a:t>
            </a:r>
            <a:r>
              <a:rPr lang="en-US" altLang="ja-JP" sz="2400">
                <a:solidFill>
                  <a:srgbClr val="FF0000"/>
                </a:solidFill>
              </a:rPr>
              <a:t>ón estudiantil</a:t>
            </a:r>
            <a:endParaRPr lang="en-US" sz="2400">
              <a:solidFill>
                <a:srgbClr val="FF0000"/>
              </a:solidFill>
            </a:endParaRPr>
          </a:p>
          <a:p>
            <a:pPr lvl="1" eaLnBrk="1" hangingPunct="1"/>
            <a:r>
              <a:rPr lang="en-US" sz="2400">
                <a:solidFill>
                  <a:srgbClr val="FF0000"/>
                </a:solidFill>
              </a:rPr>
              <a:t>Di</a:t>
            </a:r>
            <a:r>
              <a:rPr lang="en-US" altLang="ja-JP" sz="2400">
                <a:solidFill>
                  <a:srgbClr val="FF0000"/>
                </a:solidFill>
              </a:rPr>
              <a:t>á</a:t>
            </a:r>
            <a:r>
              <a:rPr lang="en-US" sz="2400">
                <a:solidFill>
                  <a:srgbClr val="FF0000"/>
                </a:solidFill>
              </a:rPr>
              <a:t>logos socr</a:t>
            </a:r>
            <a:r>
              <a:rPr lang="en-US" altLang="ja-JP" sz="2400">
                <a:solidFill>
                  <a:srgbClr val="FF0000"/>
                </a:solidFill>
              </a:rPr>
              <a:t>á</a:t>
            </a:r>
            <a:r>
              <a:rPr lang="en-US" sz="2400">
                <a:solidFill>
                  <a:srgbClr val="FF0000"/>
                </a:solidFill>
              </a:rPr>
              <a:t>ticos</a:t>
            </a:r>
            <a:r>
              <a:rPr lang="en-US" sz="2400"/>
              <a:t> </a:t>
            </a:r>
          </a:p>
          <a:p>
            <a:pPr eaLnBrk="1" hangingPunct="1"/>
            <a:r>
              <a:rPr lang="en-US" sz="2800"/>
              <a:t>Sistemas de respuesta en el aula “clickers”</a:t>
            </a:r>
          </a:p>
          <a:p>
            <a:pPr eaLnBrk="1" hangingPunct="1"/>
            <a:r>
              <a:rPr lang="en-US" sz="2800"/>
              <a:t>Simulaciones por computadora interactivas</a:t>
            </a:r>
          </a:p>
          <a:p>
            <a:pPr eaLnBrk="1" hangingPunct="1"/>
            <a:r>
              <a:rPr lang="en-US" sz="2800"/>
              <a:t>CBL- y MBL-laboratorios de investigaci</a:t>
            </a:r>
            <a:r>
              <a:rPr lang="en-US" altLang="ja-JP" sz="2800"/>
              <a:t>ó</a:t>
            </a:r>
            <a:r>
              <a:rPr lang="en-US" sz="2800"/>
              <a:t>n</a:t>
            </a:r>
          </a:p>
        </p:txBody>
      </p:sp>
      <p:pic>
        <p:nvPicPr>
          <p:cNvPr id="43014" name="Picture 6" descr="whiteboar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002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99CD25BB-CF99-B94B-97C2-42AD609C4E0B}" type="slidenum">
              <a:rPr lang="en-US" smtClean="0"/>
              <a:pPr/>
              <a:t>17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8D9462-0D26-5F42-BB78-2DDBC8D01A20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Profesores en Residencia</a:t>
            </a: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Enseñanza/co-enseñanza de cursos</a:t>
            </a:r>
          </a:p>
          <a:p>
            <a:pPr eaLnBrk="1" hangingPunct="1"/>
            <a:r>
              <a:rPr lang="en-US" sz="2800"/>
              <a:t>Un “reality check” para universidades</a:t>
            </a:r>
          </a:p>
          <a:p>
            <a:pPr eaLnBrk="1" hangingPunct="1"/>
            <a:r>
              <a:rPr lang="en-US" sz="2800"/>
              <a:t>Viabilidad con escuelas y profesores</a:t>
            </a:r>
          </a:p>
          <a:p>
            <a:pPr eaLnBrk="1" hangingPunct="1"/>
            <a:r>
              <a:rPr lang="en-US" sz="2800"/>
              <a:t>Reclutando candidatos a la enseñanza</a:t>
            </a:r>
          </a:p>
          <a:p>
            <a:pPr eaLnBrk="1" hangingPunct="1"/>
            <a:r>
              <a:rPr lang="en-US" sz="2800"/>
              <a:t>Candidatos de mentores y nuevos profesores</a:t>
            </a:r>
          </a:p>
          <a:p>
            <a:pPr eaLnBrk="1" hangingPunct="1"/>
            <a:r>
              <a:rPr lang="en-US" sz="2800"/>
              <a:t>Supervisi</a:t>
            </a:r>
            <a:r>
              <a:rPr lang="en-US" altLang="ja-JP" sz="2800"/>
              <a:t>ó</a:t>
            </a:r>
            <a:r>
              <a:rPr lang="en-US" sz="2800"/>
              <a:t>n de estudiantes profesores</a:t>
            </a:r>
          </a:p>
          <a:p>
            <a:pPr eaLnBrk="1" hangingPunct="1"/>
            <a:r>
              <a:rPr lang="en-US" sz="2800"/>
              <a:t>Organizando el programa de asistente de apredizaje</a:t>
            </a:r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3394D78A-BB1D-754D-BCDA-F7CF6BA81EC0}" type="slidenum">
              <a:rPr lang="en-US" smtClean="0"/>
              <a:pPr/>
              <a:t>18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Iniciativas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Nacionales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Actuales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PTEC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PhysTEC</a:t>
            </a:r>
            <a:r>
              <a:rPr lang="en-US" dirty="0" smtClean="0"/>
              <a:t> - dos </a:t>
            </a:r>
            <a:r>
              <a:rPr lang="en-US" dirty="0" err="1" smtClean="0"/>
              <a:t>coaliciones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mejora</a:t>
            </a:r>
            <a:r>
              <a:rPr lang="en-US" dirty="0" smtClean="0"/>
              <a:t> de la </a:t>
            </a:r>
            <a:r>
              <a:rPr lang="en-US" dirty="0" err="1" smtClean="0"/>
              <a:t>preparación</a:t>
            </a:r>
            <a:r>
              <a:rPr lang="en-US" dirty="0" smtClean="0"/>
              <a:t> del </a:t>
            </a:r>
            <a:r>
              <a:rPr lang="en-US" dirty="0" err="1" smtClean="0"/>
              <a:t>profesor</a:t>
            </a:r>
            <a:r>
              <a:rPr lang="en-US" dirty="0" smtClean="0"/>
              <a:t> de la </a:t>
            </a:r>
            <a:r>
              <a:rPr lang="en-US" dirty="0" err="1" smtClean="0"/>
              <a:t>física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comPADRE</a:t>
            </a:r>
            <a:r>
              <a:rPr lang="en-US" dirty="0" smtClean="0"/>
              <a:t> - </a:t>
            </a:r>
            <a:r>
              <a:rPr lang="en-US" dirty="0" err="1" smtClean="0"/>
              <a:t>recursos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de la </a:t>
            </a:r>
            <a:r>
              <a:rPr lang="en-US" dirty="0" err="1" smtClean="0"/>
              <a:t>física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de la </a:t>
            </a:r>
            <a:r>
              <a:rPr lang="en-US" dirty="0" err="1" smtClean="0"/>
              <a:t>astronomía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UTeach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concesión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de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universidades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D069D-81D9-DB46-BF74-11692431D107}" type="datetime1">
              <a:rPr lang="en-US" smtClean="0"/>
              <a:pPr>
                <a:defRPr/>
              </a:pPr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UMCE - Santiago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B4393C95-D73C-DE40-A2EA-6B93DBD53BFA}" type="slidenum">
              <a:rPr lang="en-US" smtClean="0"/>
              <a:pPr>
                <a:defRPr/>
              </a:pPr>
              <a:t>19</a:t>
            </a:fld>
            <a:r>
              <a:rPr lang="en-US" dirty="0" smtClean="0"/>
              <a:t> de 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F07B3A-3F80-A145-A927-5553621DFB9C}" type="datetime9">
              <a:rPr lang="en-US" smtClean="0"/>
              <a:pPr/>
              <a:t>11/29/10 1:59 PM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1638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Preparación del Profesor</a:t>
            </a:r>
            <a:endParaRPr lang="en-US"/>
          </a:p>
        </p:txBody>
      </p:sp>
      <p:sp>
        <p:nvSpPr>
          <p:cNvPr id="1638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Reclutamiento</a:t>
            </a:r>
          </a:p>
          <a:p>
            <a:pPr eaLnBrk="1" hangingPunct="1"/>
            <a:r>
              <a:rPr lang="en-US"/>
              <a:t>Preparación</a:t>
            </a:r>
          </a:p>
          <a:p>
            <a:pPr eaLnBrk="1" hangingPunct="1"/>
            <a:r>
              <a:rPr lang="en-US"/>
              <a:t>Retención</a:t>
            </a:r>
            <a:endParaRPr lang="en-US" sz="2800">
              <a:solidFill>
                <a:srgbClr val="FF0000"/>
              </a:solidFill>
            </a:endParaRPr>
          </a:p>
          <a:p>
            <a:pPr eaLnBrk="1" hangingPunct="1">
              <a:buFont typeface="Times" charset="0"/>
              <a:buChar char="•"/>
            </a:pPr>
            <a:r>
              <a:rPr lang="en-US"/>
              <a:t>Otras tendencias en la preparación del profesor de ciencia</a:t>
            </a:r>
          </a:p>
        </p:txBody>
      </p:sp>
      <p:pic>
        <p:nvPicPr>
          <p:cNvPr id="16390" name="Picture 14" descr="Leaky Buck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524000"/>
            <a:ext cx="28956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2DB12008-FFD4-8548-B40B-B6A40553EDF6}" type="slidenum">
              <a:rPr lang="en-US" smtClean="0"/>
              <a:pPr/>
              <a:t>2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Iniciativas Recientes de ISU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Niveles de pregunta</a:t>
            </a:r>
          </a:p>
          <a:p>
            <a:r>
              <a:rPr lang="en-US" smtClean="0"/>
              <a:t>Aprendizaje de secuencias</a:t>
            </a:r>
          </a:p>
          <a:p>
            <a:r>
              <a:rPr lang="en-US" smtClean="0"/>
              <a:t>Instituto Nacional para los Educadores del Profesor de la Física (NIPTE)</a:t>
            </a: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433146-88B4-2D41-98D6-6E7EB25A8DCA}" type="datetime1">
              <a:rPr lang="en-US" smtClean="0"/>
              <a:pPr/>
              <a:t>11/29/10</a:t>
            </a:fld>
            <a:endParaRPr lang="en-US" smtClean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658C3C48-51C1-6A49-BD34-7674230BA004}" type="slidenum">
              <a:rPr lang="en-US" smtClean="0"/>
              <a:pPr/>
              <a:t>20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5E3026-696B-1B46-8A7D-7CA7633BC105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184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Reclutamiento de candidatos</a:t>
            </a:r>
            <a:endParaRPr lang="en-US"/>
          </a:p>
        </p:txBody>
      </p:sp>
      <p:sp>
        <p:nvSpPr>
          <p:cNvPr id="1843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Comité del ISAAPT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Gu</a:t>
            </a:r>
            <a:r>
              <a:rPr lang="en-US" altLang="ja-JP" smtClean="0">
                <a:solidFill>
                  <a:srgbClr val="FF0000"/>
                </a:solidFill>
              </a:rPr>
              <a:t>ías para profesores</a:t>
            </a:r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Folleto para estudiantes</a:t>
            </a:r>
            <a:endParaRPr lang="en-US" smtClean="0"/>
          </a:p>
          <a:p>
            <a:pPr eaLnBrk="1" hangingPunct="1"/>
            <a:r>
              <a:rPr lang="en-US" smtClean="0"/>
              <a:t>Taller del reclutamiento (Arizona State U)</a:t>
            </a:r>
          </a:p>
          <a:p>
            <a:pPr eaLnBrk="1" hangingPunct="1"/>
            <a:r>
              <a:rPr lang="en-US" smtClean="0"/>
              <a:t>Aprendizaje de ayudantes (U. Colorado)</a:t>
            </a:r>
          </a:p>
          <a:p>
            <a:pPr eaLnBrk="1" hangingPunct="1"/>
            <a:r>
              <a:rPr lang="en-US" smtClean="0"/>
              <a:t>Cursos preliminares libres (U. Texas)</a:t>
            </a:r>
          </a:p>
        </p:txBody>
      </p:sp>
      <p:pic>
        <p:nvPicPr>
          <p:cNvPr id="18438" name="Picture 6" descr="science-booklet-v2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792288"/>
            <a:ext cx="1995488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science-brochure-v20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790700"/>
            <a:ext cx="12350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66A03772-1AF4-C84B-86FF-B2C0494EA260}" type="slidenum">
              <a:rPr lang="en-US" smtClean="0"/>
              <a:pPr/>
              <a:t>3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BF06F3-F00C-5E42-A480-DA5836437A78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2048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Estándares Nacionales</a:t>
            </a:r>
            <a:endParaRPr lang="en-US"/>
          </a:p>
        </p:txBody>
      </p:sp>
      <p:sp>
        <p:nvSpPr>
          <p:cNvPr id="20485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sz="2800"/>
              <a:t>Consejo de Investigación Nacional: </a:t>
            </a:r>
          </a:p>
          <a:p>
            <a:pPr lvl="1" eaLnBrk="1" hangingPunct="1"/>
            <a:r>
              <a:rPr lang="en-US" sz="2400" i="1">
                <a:solidFill>
                  <a:srgbClr val="FF0000"/>
                </a:solidFill>
              </a:rPr>
              <a:t>National Science Education Standards</a:t>
            </a:r>
            <a:endParaRPr lang="en-US" sz="2400" i="1"/>
          </a:p>
          <a:p>
            <a:pPr lvl="1" eaLnBrk="1" hangingPunct="1"/>
            <a:r>
              <a:rPr lang="en-US" sz="2400" i="1">
                <a:solidFill>
                  <a:srgbClr val="FF0000"/>
                </a:solidFill>
              </a:rPr>
              <a:t>Inquiry and the NSES</a:t>
            </a:r>
          </a:p>
          <a:p>
            <a:pPr lvl="1" eaLnBrk="1" hangingPunct="1"/>
            <a:r>
              <a:rPr lang="en-US" sz="2400" i="1">
                <a:solidFill>
                  <a:srgbClr val="FF0000"/>
                </a:solidFill>
              </a:rPr>
              <a:t>How Students Learn</a:t>
            </a:r>
            <a:endParaRPr lang="en-US" sz="2400"/>
          </a:p>
          <a:p>
            <a:pPr>
              <a:spcBef>
                <a:spcPct val="0"/>
              </a:spcBef>
            </a:pPr>
            <a:r>
              <a:rPr lang="en-US" sz="2800"/>
              <a:t>Proyecto 2061: 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Science for All Americans</a:t>
            </a:r>
            <a:endParaRPr lang="en-US" sz="2400"/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Benchmarks for Science Literacy</a:t>
            </a:r>
            <a:endParaRPr lang="en-US" sz="2400"/>
          </a:p>
          <a:p>
            <a:pPr>
              <a:spcBef>
                <a:spcPct val="0"/>
              </a:spcBef>
            </a:pPr>
            <a:r>
              <a:rPr lang="en-US" sz="2800"/>
              <a:t>Asociación Nacional de Profesores de Ciencia: 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2004 Teacher Preparation Standards</a:t>
            </a:r>
            <a:endParaRPr lang="en-US" sz="1800" i="1">
              <a:solidFill>
                <a:srgbClr val="FF0000"/>
              </a:solidFill>
            </a:endParaRPr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E76FB8DF-99A6-EC4E-9F26-5009DE905AD7}" type="slidenum">
              <a:rPr lang="en-US" smtClean="0"/>
              <a:pPr/>
              <a:t>4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A3B6D9-25D8-3946-9DAA-042693BB63B7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Base de Conocimiento</a:t>
            </a:r>
            <a:endParaRPr lang="en-US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Conocimiento del contenido de física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Habilidades del proceso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Conocimiento pedagógico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Cómo aprenden los estudiantes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Cómo igualar la enseñanza y el aprendizaje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sz="2800"/>
              <a:t>Conocimiento del contenido pedagógico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E4F15654-247A-014B-848B-E8166907B315}" type="slidenum">
              <a:rPr lang="en-US" smtClean="0"/>
              <a:pPr/>
              <a:t>5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F3E7E2-43CD-FD4A-AFAB-059CC32E063A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Las Mejores Prácticas</a:t>
            </a:r>
            <a:endParaRPr lang="en-US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Enfrentar preconcepciones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Preconcepciones del tema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Preconcepciones de Epistemological</a:t>
            </a: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Enseñar para entendimiento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Empleando el "espectro de la pregunta"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Aplicando el parendizaje a fenómenos del mundo real</a:t>
            </a: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Promover metacognition/self-regulation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Establecer una atmósfera apropiada en el aula</a:t>
            </a:r>
            <a:endParaRPr lang="en-US" sz="240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1A3B08D3-F09C-C147-8F07-AEEF29AAE010}" type="slidenum">
              <a:rPr lang="en-US" smtClean="0"/>
              <a:pPr/>
              <a:t>6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C2222C-BC55-3841-8EDC-4C8A522850C4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00FF"/>
                </a:solidFill>
              </a:rPr>
              <a:t>Atmósfera del Aula Centrada </a:t>
            </a:r>
            <a:br>
              <a:rPr lang="en-US" sz="4000">
                <a:solidFill>
                  <a:srgbClr val="0000FF"/>
                </a:solidFill>
              </a:rPr>
            </a:br>
            <a:r>
              <a:rPr lang="en-US" sz="4000">
                <a:solidFill>
                  <a:srgbClr val="0000FF"/>
                </a:solidFill>
              </a:rPr>
              <a:t>en el Estudiante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El aula será </a:t>
            </a:r>
            <a:r>
              <a:rPr lang="en-US" b="1"/>
              <a:t>centrada en el estudiante</a:t>
            </a:r>
            <a:r>
              <a:rPr lang="en-US"/>
              <a:t> hasta el punto en que el profesor acumule conocimiento en base a lo que los estudiantes traigan a las situaciones de aprendizaje. 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A842ED55-CCE8-DA42-A045-6950FE50314E}" type="slidenum">
              <a:rPr lang="en-US" smtClean="0"/>
              <a:pPr/>
              <a:t>7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5E2B27-DFD6-9749-BD1D-E82006817FA2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0000FF"/>
                </a:solidFill>
              </a:rPr>
              <a:t>Atm</a:t>
            </a:r>
            <a:r>
              <a:rPr lang="en-US" altLang="ja-JP" sz="4000">
                <a:solidFill>
                  <a:srgbClr val="0000FF"/>
                </a:solidFill>
              </a:rPr>
              <a:t>ó</a:t>
            </a:r>
            <a:r>
              <a:rPr lang="en-US" sz="4000">
                <a:solidFill>
                  <a:srgbClr val="0000FF"/>
                </a:solidFill>
              </a:rPr>
              <a:t>sfera del Aula Centrada </a:t>
            </a:r>
            <a:br>
              <a:rPr lang="en-US" sz="4000">
                <a:solidFill>
                  <a:srgbClr val="0000FF"/>
                </a:solidFill>
              </a:rPr>
            </a:br>
            <a:r>
              <a:rPr lang="en-US" sz="4000">
                <a:solidFill>
                  <a:srgbClr val="0000FF"/>
                </a:solidFill>
              </a:rPr>
              <a:t>en el Conocimiento</a:t>
            </a:r>
            <a:endParaRPr lang="en-US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El aula ser</a:t>
            </a:r>
            <a:r>
              <a:rPr lang="en-US" altLang="ja-JP">
                <a:latin typeface="ヒラギノ角ゴ Pro W3" charset="-128"/>
              </a:rPr>
              <a:t>á</a:t>
            </a:r>
            <a:r>
              <a:rPr lang="en-US"/>
              <a:t> </a:t>
            </a:r>
            <a:r>
              <a:rPr lang="en-US" b="1"/>
              <a:t>centrada en el conocimiento</a:t>
            </a:r>
            <a:r>
              <a:rPr lang="en-US"/>
              <a:t>, hasta el punto que el profesor ayude a los estudiantes a desarrollar un entendimiento organizado de importantes conceptos en el </a:t>
            </a:r>
            <a:r>
              <a:rPr lang="en-US" altLang="ja-JP"/>
              <a:t>á</a:t>
            </a:r>
            <a:r>
              <a:rPr lang="en-US"/>
              <a:t>rea de educaci</a:t>
            </a:r>
            <a:r>
              <a:rPr lang="en-US" altLang="ja-JP"/>
              <a:t>ó</a:t>
            </a:r>
            <a:r>
              <a:rPr lang="en-US"/>
              <a:t>n de profesores de f</a:t>
            </a:r>
            <a:r>
              <a:rPr lang="en-US" altLang="ja-JP"/>
              <a:t>í</a:t>
            </a:r>
            <a:r>
              <a:rPr lang="en-US"/>
              <a:t>sica.</a:t>
            </a:r>
          </a:p>
        </p:txBody>
      </p:sp>
      <p:sp>
        <p:nvSpPr>
          <p:cNvPr id="286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60F8D373-DCB4-DC4C-BA92-B97EB9888D0B}" type="slidenum">
              <a:rPr lang="en-US" smtClean="0"/>
              <a:pPr/>
              <a:t>8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C86043-6662-BD4F-B59F-19D4505C9242}" type="datetime9">
              <a:rPr lang="en-US" smtClean="0"/>
              <a:pPr/>
              <a:t>11/29/10 2:01 PM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UMCE - Santiago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0000FF"/>
                </a:solidFill>
              </a:rPr>
              <a:t>Atm</a:t>
            </a:r>
            <a:r>
              <a:rPr lang="en-US" altLang="ja-JP" sz="4000">
                <a:solidFill>
                  <a:srgbClr val="0000FF"/>
                </a:solidFill>
              </a:rPr>
              <a:t>ó</a:t>
            </a:r>
            <a:r>
              <a:rPr lang="en-US" sz="4000">
                <a:solidFill>
                  <a:srgbClr val="0000FF"/>
                </a:solidFill>
              </a:rPr>
              <a:t>sfera Centrada </a:t>
            </a:r>
            <a:br>
              <a:rPr lang="en-US" sz="4000">
                <a:solidFill>
                  <a:srgbClr val="0000FF"/>
                </a:solidFill>
              </a:rPr>
            </a:br>
            <a:r>
              <a:rPr lang="en-US" sz="4000">
                <a:solidFill>
                  <a:srgbClr val="0000FF"/>
                </a:solidFill>
              </a:rPr>
              <a:t>en la Evaluaci</a:t>
            </a:r>
            <a:r>
              <a:rPr lang="en-US" altLang="ja-JP" sz="4000">
                <a:solidFill>
                  <a:srgbClr val="0000FF"/>
                </a:solidFill>
              </a:rPr>
              <a:t>ó</a:t>
            </a:r>
            <a:r>
              <a:rPr lang="en-US" sz="4000">
                <a:solidFill>
                  <a:srgbClr val="0000FF"/>
                </a:solidFill>
              </a:rPr>
              <a:t>n </a:t>
            </a:r>
            <a:endParaRPr lang="en-US"/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El aula ser</a:t>
            </a:r>
            <a:r>
              <a:rPr lang="en-US" altLang="ja-JP"/>
              <a:t>á</a:t>
            </a:r>
            <a:r>
              <a:rPr lang="en-US"/>
              <a:t> </a:t>
            </a:r>
            <a:r>
              <a:rPr lang="en-US" b="1"/>
              <a:t>centrada en la evaluaci</a:t>
            </a:r>
            <a:r>
              <a:rPr lang="en-US" altLang="ja-JP" b="1"/>
              <a:t>ó</a:t>
            </a:r>
            <a:r>
              <a:rPr lang="en-US" b="1"/>
              <a:t>n</a:t>
            </a:r>
            <a:r>
              <a:rPr lang="en-US"/>
              <a:t> al punto que el profesor haga que el razonamiento de los estudiantes sea visible y las ideas puedan ser presentadas y verificadas.</a:t>
            </a: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</a:t>
            </a:r>
            <a:fld id="{03175BE3-2EAF-FD4F-BC2D-5041D2E67DBC}" type="slidenum">
              <a:rPr lang="en-US" smtClean="0"/>
              <a:pPr/>
              <a:t>9</a:t>
            </a:fld>
            <a:r>
              <a:rPr lang="en-US" dirty="0" smtClean="0"/>
              <a:t> de</a:t>
            </a:r>
            <a:r>
              <a:rPr lang="en-US" dirty="0" smtClean="0"/>
              <a:t> 20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859</Words>
  <Application>Microsoft Macintosh PowerPoint</Application>
  <PresentationFormat>On-screen Show (4:3)</PresentationFormat>
  <Paragraphs>179</Paragraphs>
  <Slides>20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Hablando de la Formación de Profesores de Ciencias  Nuevas Tendencias en la  Formación de Profesores de Ciencias</vt:lpstr>
      <vt:lpstr>Preparación del Profesor</vt:lpstr>
      <vt:lpstr>Reclutamiento de candidatos</vt:lpstr>
      <vt:lpstr>Estándares Nacionales</vt:lpstr>
      <vt:lpstr>Base de Conocimiento</vt:lpstr>
      <vt:lpstr>Las Mejores Prácticas</vt:lpstr>
      <vt:lpstr>Atmósfera del Aula Centrada  en el Estudiante</vt:lpstr>
      <vt:lpstr>Atmósfera del Aula Centrada  en el Conocimiento</vt:lpstr>
      <vt:lpstr>Atmósfera Centrada  en la Evaluación </vt:lpstr>
      <vt:lpstr>Atmósfera del Aula  Centrada Socialmente</vt:lpstr>
      <vt:lpstr>Slide 11</vt:lpstr>
      <vt:lpstr>Cursos Requeridos para EPF </vt:lpstr>
      <vt:lpstr>Proyectos Especiales de EPF</vt:lpstr>
      <vt:lpstr>Otras Tendencias 1</vt:lpstr>
      <vt:lpstr>Otras Tendencias 2</vt:lpstr>
      <vt:lpstr>Otras Tendencias 3</vt:lpstr>
      <vt:lpstr>Tecnología del Aula</vt:lpstr>
      <vt:lpstr>Profesores en Residencia</vt:lpstr>
      <vt:lpstr>Iniciativas Nacionales Actuales</vt:lpstr>
      <vt:lpstr>Iniciativas Recientes de ISU</vt:lpstr>
    </vt:vector>
  </TitlesOfParts>
  <Company>Carl Wenning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''Hablando de la formación de profesores de física </dc:title>
  <dc:creator>Carl Wenning</dc:creator>
  <cp:lastModifiedBy>Carl Wenning</cp:lastModifiedBy>
  <cp:revision>147</cp:revision>
  <cp:lastPrinted>2007-03-11T17:39:05Z</cp:lastPrinted>
  <dcterms:created xsi:type="dcterms:W3CDTF">2010-11-29T19:58:56Z</dcterms:created>
  <dcterms:modified xsi:type="dcterms:W3CDTF">2010-11-29T20:10:33Z</dcterms:modified>
</cp:coreProperties>
</file>