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7" r:id="rId4"/>
    <p:sldId id="268" r:id="rId5"/>
    <p:sldId id="261" r:id="rId6"/>
    <p:sldId id="259" r:id="rId7"/>
    <p:sldId id="266" r:id="rId8"/>
    <p:sldId id="263" r:id="rId9"/>
    <p:sldId id="262" r:id="rId10"/>
    <p:sldId id="269" r:id="rId11"/>
    <p:sldId id="264" r:id="rId12"/>
    <p:sldId id="25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5209" y="1413802"/>
            <a:ext cx="210312" cy="2103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extLst/>
          </a:lstStyle>
          <a:p>
            <a:pPr algn="ctr" eaLnBrk="1" latinLnBrk="0" hangingPunct="1"/>
            <a:endParaRPr kumimoji="0" lang="en-US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1320952" y="1345016"/>
            <a:ext cx="64008" cy="640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Kim\AppData\Local\Microsoft\Windows\Temporary Internet Files\Content.IE5\KE7BZ44Q\MC900151207[1]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914400" cy="98299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C:\Users\Kim\AppData\Local\Microsoft\Windows\Temporary Internet Files\Content.IE5\KE7BZ44Q\MC900151207[1]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914400" cy="98299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7" name="Picture 6" descr="C:\Users\Kim\AppData\Local\Microsoft\Windows\Temporary Internet Files\Content.IE5\KE7BZ44Q\MC900151207[1]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914400" cy="98299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68AA84-D9EF-4A5F-8B58-AC9C48C508B2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D33B4E-6F9E-4767-9A2F-E2EAE7773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honeycomb.jpg"/>
          <p:cNvPicPr>
            <a:picLocks noChangeAspect="1"/>
          </p:cNvPicPr>
          <p:nvPr userDrawn="1"/>
        </p:nvPicPr>
        <p:blipFill>
          <a:blip r:embed="rId13" cstate="print"/>
          <a:srcRect t="11538"/>
          <a:stretch>
            <a:fillRect/>
          </a:stretch>
        </p:blipFill>
        <p:spPr>
          <a:xfrm flipH="1">
            <a:off x="-990600" y="0"/>
            <a:ext cx="1981200" cy="1752600"/>
          </a:xfrm>
          <a:prstGeom prst="rect">
            <a:avLst/>
          </a:prstGeom>
        </p:spPr>
      </p:pic>
      <p:pic>
        <p:nvPicPr>
          <p:cNvPr id="18" name="Picture 17" descr="honeycomb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flipH="1">
            <a:off x="-990600" y="1247775"/>
            <a:ext cx="1981200" cy="1981200"/>
          </a:xfrm>
          <a:prstGeom prst="rect">
            <a:avLst/>
          </a:prstGeom>
        </p:spPr>
      </p:pic>
      <p:pic>
        <p:nvPicPr>
          <p:cNvPr id="20" name="Picture 19" descr="honeycomb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flipH="1">
            <a:off x="-990600" y="3095625"/>
            <a:ext cx="1981200" cy="1981200"/>
          </a:xfrm>
          <a:prstGeom prst="rect">
            <a:avLst/>
          </a:prstGeom>
        </p:spPr>
      </p:pic>
      <p:pic>
        <p:nvPicPr>
          <p:cNvPr id="16" name="Picture 15" descr="honeycomb.jpg"/>
          <p:cNvPicPr>
            <a:picLocks noChangeAspect="1"/>
          </p:cNvPicPr>
          <p:nvPr userDrawn="1"/>
        </p:nvPicPr>
        <p:blipFill>
          <a:blip r:embed="rId13" cstate="print"/>
          <a:srcRect b="3365"/>
          <a:stretch>
            <a:fillRect/>
          </a:stretch>
        </p:blipFill>
        <p:spPr>
          <a:xfrm flipH="1">
            <a:off x="-990600" y="4943475"/>
            <a:ext cx="1981200" cy="19145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Beekeeping and the Law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Kim\AppData\Local\Microsoft\Windows\Temporary Internet Files\Content.IE5\KE7BZ44Q\MC9001512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343400"/>
            <a:ext cx="914400" cy="982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Inspections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Even though </a:t>
            </a:r>
            <a:r>
              <a:rPr lang="en-US" dirty="0">
                <a:solidFill>
                  <a:schemeClr val="tx1"/>
                </a:solidFill>
              </a:rPr>
              <a:t>your apiary will be inspected from time to time, you should constantly keep an eye open </a:t>
            </a:r>
            <a:r>
              <a:rPr lang="en-US" dirty="0" smtClean="0">
                <a:solidFill>
                  <a:schemeClr val="tx1"/>
                </a:solidFill>
              </a:rPr>
              <a:t>for diseases </a:t>
            </a:r>
            <a:r>
              <a:rPr lang="en-US" dirty="0">
                <a:solidFill>
                  <a:schemeClr val="tx1"/>
                </a:solidFill>
              </a:rPr>
              <a:t>and pests </a:t>
            </a:r>
            <a:r>
              <a:rPr lang="en-US" dirty="0" smtClean="0">
                <a:solidFill>
                  <a:schemeClr val="tx1"/>
                </a:solidFill>
              </a:rPr>
              <a:t>yourself.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and when serious diseases are found -- especially American </a:t>
            </a:r>
            <a:r>
              <a:rPr lang="en-US" dirty="0" smtClean="0">
                <a:solidFill>
                  <a:schemeClr val="tx1"/>
                </a:solidFill>
              </a:rPr>
              <a:t>foulbrood and </a:t>
            </a:r>
            <a:r>
              <a:rPr lang="en-US" dirty="0">
                <a:solidFill>
                  <a:schemeClr val="tx1"/>
                </a:solidFill>
              </a:rPr>
              <a:t>European foulbrood -- you should respond quickly and </a:t>
            </a:r>
            <a:r>
              <a:rPr lang="en-US" dirty="0" smtClean="0">
                <a:solidFill>
                  <a:schemeClr val="tx1"/>
                </a:solidFill>
              </a:rPr>
              <a:t>appropriately.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Remember</a:t>
            </a:r>
            <a:r>
              <a:rPr lang="en-US" b="1" dirty="0">
                <a:solidFill>
                  <a:schemeClr val="tx1"/>
                </a:solidFill>
              </a:rPr>
              <a:t>, by </a:t>
            </a:r>
            <a:r>
              <a:rPr lang="en-US" b="1" dirty="0" smtClean="0">
                <a:solidFill>
                  <a:schemeClr val="tx1"/>
                </a:solidFill>
              </a:rPr>
              <a:t>protecting your </a:t>
            </a:r>
            <a:r>
              <a:rPr lang="en-US" b="1" dirty="0">
                <a:solidFill>
                  <a:schemeClr val="tx1"/>
                </a:solidFill>
              </a:rPr>
              <a:t>own colonies, you also protect those of your fellow beekeepers.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Registration Requirements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compliance with the Rules and Regulations of the State of Illinois, all apiaries in the </a:t>
            </a:r>
            <a:r>
              <a:rPr lang="en-US" dirty="0" smtClean="0">
                <a:solidFill>
                  <a:schemeClr val="tx1"/>
                </a:solidFill>
              </a:rPr>
              <a:t>state must </a:t>
            </a:r>
            <a:r>
              <a:rPr lang="en-US" dirty="0">
                <a:solidFill>
                  <a:schemeClr val="tx1"/>
                </a:solidFill>
              </a:rPr>
              <a:t>be registered during </a:t>
            </a:r>
            <a:r>
              <a:rPr lang="en-US" b="1" dirty="0">
                <a:solidFill>
                  <a:schemeClr val="tx1"/>
                </a:solidFill>
              </a:rPr>
              <a:t>November </a:t>
            </a:r>
            <a:r>
              <a:rPr lang="en-US" dirty="0">
                <a:solidFill>
                  <a:schemeClr val="tx1"/>
                </a:solidFill>
              </a:rPr>
              <a:t>each year or </a:t>
            </a:r>
            <a:r>
              <a:rPr lang="en-US" b="1" dirty="0">
                <a:solidFill>
                  <a:schemeClr val="tx1"/>
                </a:solidFill>
              </a:rPr>
              <a:t>within ten (10) days after acquiring ownership </a:t>
            </a:r>
            <a:r>
              <a:rPr lang="en-US" b="1" dirty="0" smtClean="0">
                <a:solidFill>
                  <a:schemeClr val="tx1"/>
                </a:solidFill>
              </a:rPr>
              <a:t>or possession </a:t>
            </a:r>
            <a:r>
              <a:rPr lang="en-US" b="1" dirty="0">
                <a:solidFill>
                  <a:schemeClr val="tx1"/>
                </a:solidFill>
              </a:rPr>
              <a:t>of </a:t>
            </a:r>
            <a:r>
              <a:rPr lang="en-US" b="1" dirty="0" smtClean="0">
                <a:solidFill>
                  <a:schemeClr val="tx1"/>
                </a:solidFill>
              </a:rPr>
              <a:t>bees.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Complete </a:t>
            </a:r>
            <a:r>
              <a:rPr lang="en-US" dirty="0">
                <a:solidFill>
                  <a:schemeClr val="tx1"/>
                </a:solidFill>
              </a:rPr>
              <a:t>an Application for Apiary Registration form obtained from </a:t>
            </a:r>
            <a:r>
              <a:rPr lang="en-US" dirty="0" smtClean="0">
                <a:solidFill>
                  <a:schemeClr val="tx1"/>
                </a:solidFill>
              </a:rPr>
              <a:t>the Illinois </a:t>
            </a:r>
            <a:r>
              <a:rPr lang="en-US" dirty="0">
                <a:solidFill>
                  <a:schemeClr val="tx1"/>
                </a:solidFill>
              </a:rPr>
              <a:t>Department of Agriculture, Division of Animal Industries, Apiary Inspection Section, P. </a:t>
            </a:r>
            <a:r>
              <a:rPr lang="en-US" dirty="0" smtClean="0">
                <a:solidFill>
                  <a:schemeClr val="tx1"/>
                </a:solidFill>
              </a:rPr>
              <a:t>O. Box </a:t>
            </a:r>
            <a:r>
              <a:rPr lang="en-US" dirty="0">
                <a:solidFill>
                  <a:schemeClr val="tx1"/>
                </a:solidFill>
              </a:rPr>
              <a:t>19281 - Fairgrounds, Springfield, IL </a:t>
            </a:r>
            <a:r>
              <a:rPr lang="en-US" dirty="0" smtClean="0">
                <a:solidFill>
                  <a:schemeClr val="tx1"/>
                </a:solidFill>
              </a:rPr>
              <a:t>62794-9281.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Registration </a:t>
            </a:r>
            <a:r>
              <a:rPr lang="en-US" b="1" dirty="0">
                <a:solidFill>
                  <a:schemeClr val="tx1"/>
                </a:solidFill>
              </a:rPr>
              <a:t>is free of charge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81408">
            <a:off x="2389636" y="704675"/>
            <a:ext cx="4424822" cy="57403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Thank you and happy beekeeping!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102" name="Picture 6" descr="C:\Users\Kim\AppData\Local\Microsoft\Windows\Temporary Internet Files\Content.IE5\UIEG28OH\dglxasset[2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743200"/>
            <a:ext cx="1648884" cy="175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Register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Every </a:t>
            </a:r>
            <a:r>
              <a:rPr lang="en-US" dirty="0">
                <a:solidFill>
                  <a:schemeClr val="tx1"/>
                </a:solidFill>
              </a:rPr>
              <a:t>person keeping one or more colonies of </a:t>
            </a:r>
            <a:r>
              <a:rPr lang="en-US" dirty="0" smtClean="0">
                <a:solidFill>
                  <a:schemeClr val="tx1"/>
                </a:solidFill>
              </a:rPr>
              <a:t>bees shall </a:t>
            </a:r>
            <a:r>
              <a:rPr lang="en-US" dirty="0">
                <a:solidFill>
                  <a:schemeClr val="tx1"/>
                </a:solidFill>
              </a:rPr>
              <a:t>register with the Department annually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Consequences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$50 </a:t>
            </a:r>
            <a:r>
              <a:rPr lang="en-US" dirty="0">
                <a:solidFill>
                  <a:schemeClr val="tx1"/>
                </a:solidFill>
              </a:rPr>
              <a:t>for failure to register annually with </a:t>
            </a:r>
            <a:r>
              <a:rPr lang="en-US" dirty="0" smtClean="0">
                <a:solidFill>
                  <a:schemeClr val="tx1"/>
                </a:solidFill>
              </a:rPr>
              <a:t>the Department.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Save yourself $50…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Register!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4" name="AutoShape 4" descr="data:image/jpeg;base64,/9j/4AAQSkZJRgABAQAAAQABAAD/2wCEAAkGBxQSEhQUExQWFhUXGBsYGRgYGBccGBsZGxwaGB0XGBgYHCggGBwlGxocITEhJSkrLi4uGB8zODMsNygtLisBCgoKDg0OGhAQGywkHyQsLCwsLCwsLCwsLCwsLCwsLCwsLCwsLCwsLCwsLCwsLCwsLCwsLCwsLCwsLCwsLCwsLP/AABEIAJIBWQMBIgACEQEDEQH/xAAbAAABBQEBAAAAAAAAAAAAAAAFAAMEBgcCAf/EAEkQAAIBAgQDBQMIBA0EAgMAAAECEQMhAAQSMQUiQQYTUWFxMoGRFCNCUmKh0fAkk7HBBxUWMzRDU1RygpLS4WOisvFz4heDs//EABgBAQEBAQEAAAAAAAAAAAAAAAABAgME/8QAIxEBAQACAQMFAQEBAAAAAAAAAAECERITITEDMkFRYXEigf/aAAwDAQACEQMRAD8A2PiGb7qk9S0Ipa8gWE3IBMegPocVaj22Z9IXLamaRCVC21/7OdgTt0xYuO/0etv/ADbbHSRbcMbKftHbfGe9n6dZ3pvQTW1PvSCxUhSy6QxuNQvtILRIiMePGSzu2sj9p84Dfh1SPEVJ+4U8N0+12aJvw+sB4y23p3c4gcQ4rxDKjXmJ7ubtTp0nCyYEprDD4n4xg7mcrnXT5nN0BIBBOXMweoPekD/ScXUihw7dnUU+TPrBgrrEyNx7OJrdpawTWcnUUfaZVjaJ1ADe2IHYPhHcvmRVOrMrU5mJk6GUMGB3hiWuYuI6YX8JjfM5cbqa41DxinUYA+8T7sNTehMzvaupSjXlaoFrzyiehJETiGP4Qqc3pMD4Fhix5EE0qckHkWfPlGMl7WZNKebqpSPKCp07gErJQeQN46TGLjjKlq3t/CXTDFTRrAjzTxjx9/u8bY9o/wAJNJ/6qqo2klIn3NP58bYpn8b91l/k+kd4KhqLVLC1osD4C++4mCDf3PcWFWgid2V00jTLgiWYxDMNNhImInaCOuuENrvS/hCpsYWlVbyBSfgWnHR/hBpaS3d1bNoImnIa3K3PY3EDrOKnmeKrVFUJl71KVOkpJWKbKX+dFhzHUPC6i/h7xnPLUqs4olAtSih06SCysGKswsbH6MRPMYMYcIbW6p29pyVFOsSLMB3Z0kgHS3PYwRbzxx/+QaAN1rA+BFOf/wCmKlnq6VFzIXLvTmurHSKWpIWmGQgkFZ0kgrZg/WThj+OMslalVqZW60ilWmFpFHa0OqTYzPSdsOENriP4SsuLMldfVU/39PHDlP8AhDy7XisB4lVA9J14yzOVRKhQ+ogFtSgksd9IWYXaBNvFbYMU+GhWCmWYD+aU7GYio2y2AGkdQwkHe8IbaJlu2tKoYRa7HwVAT4bBsSj2uoKJZivkShM+BVWLD3jFIy/C6jrpadH9nSBVJ+1F2M9SZ88Fsv2dIgimg820kjzv5YzcYbHf5b5X+1/7X/24eHarLsJFQ/cCfQEgnECnwVo/nAf2fHAziHDVDRUprPQxv5hhfDUNjGZ7XUEYKXqo3g1KqPLquOB22ywBJqv+rqmPcFtirnJaRCMQp3RoamfUHr9oyfDALPcOIYaAKb/UY8jdPm3b/wAWPUXkgY1MYbaMvbrJxPft4+xV6QDA0+fTHdPtvlGEis0Dr3dUD3ErfGZcLNBMzGbAKqCHWCW1iQDAI0kWJvNsTaVfKd5lO8UlFpsK40vqZioKtIMHmkyApjfDh/TbQ/5b5WP51v1dX/bhz+V+WkDvTJ6d3V6/5cZvlcxSGoGk9Wk1NhoVagYEkRLBdL21WgACASxuY9OvkVFUCpVen8m00GYuGEaxUIYCNIMAsRAI28Zw/ptptPtjlibVpj7FT/bjo9rstBPfWG/LU/24zajUoJTqLUkLNEUNCV1ApAp3gEjqs3O5mNIiOauayROYCKwYMjUGU5g6xALU3DnlkhhqP1pnlxeH9TbRqfbjJxPylY3uH2+GJCdr8qQD8oEHrD+vhjIMyckaVPS3z/duah+f099y6YWYB3A6TvbER6jAxzesGY8x08/Un0dP9q7bYe1eWie/Hh9L8MdjtNQJjvlnw5p+EYzdK+VKqENVULd3XplDUXu7k1FZljSwgEG8HaRePVbKGmYLOxZqRh6wpjKd4TTd3JNwCvWWBKmxxnh/TbTh2py8SK6EeMmMe/yqywEnMU46nVtjPc3msu1aohJGXWie6aXGpoTQgTSI0kP5EMvhit1gBVXuzyFb6WYkAGbzcNEGBIDGATGLMP2m2yHtfk/73RHrUXp6nD38pctb9JpX8ai/jjGuDvT+WUwxGjvF3utyJFiQdyLXnqcXZeN8OdtC5Uk7Dloho29lqoqe4icLhr7NrknaLLkT8opfrF/HHY7QZf8AvFL9Yn44rGYp5QU2VsjXKkGUFB2kRtCMQcA+BcIGfr1QyNQoKVBpH2tKiFpsGkSxBYgyIj1xnX7VaJ/H+X/vFH9Yn44Q49l/7xR/WJ+OK/2o4Zl8tlalVaKGpyqrOC5DOypqOqZjVMeWOeA8AyubylKo9BFZ1ILJyGQSpMpHhPhjPxvdFkHG6B2zFH9Yn44k5fNrUGpHVl8VII+Ixk/EOz5yeZqoCWRqJZDyhtMgEEWFtj5EeMC9dhTOVHXmj2g2yraRsPAbjY3GLl2m5RZFacOxhmnh/HX0bbGcgzjgnL1rE8jWC6ibbBT7R+z1264oPZrLuY0VXpNqI1oo8QNLBgVYeUWi0YvnaAj5NWmI7tpnVER9LTzR4xfwxTexMEjYX2DEfSHQ9PLfHHHwqdnOyuZqatWbV1ZtZWpRYpqERyiqBFhyxE3icTBwzPnfPU1H/Tyon3F6hH3YsRBxAp8SUvXSDNAAtteVLcvwj1w5UDst2XWmGZK1Xv2OpswSC5O2llI0FItpj0g3xC4pwjO1lCVGylVQwYFlrUzIm/I56Eg+pxZ6NYMobaQD8RPTA1eMiH1U6iFAraWC6mDkqhADGCWEQ0EdYxZadkB+H8RqDS2Yy1EeNKm7N6DvGgfDDmT7FZSmkMrOxu1Rqj62J3LFSMTjxoaV+aqFzUNI05phlcIahkl9EaRMhjuMLP8AFxTCakcEqWYchKKCoLMQ0EAsPZJN+uM7puB57FZDfuT0/rKnS4+l43x7S7F5FTIpMD/8lT9mrBD5V86KJRgdJcMdOkhSoYCG1SC43Aw1Q4oGq6DSqL7ZDMF0kIwUkAMWiTaQJ6Y1u/ZuIx7J5P6jD0qVPL7Xljx+yeUMLocxsO9qR/5YkHjA0Oe7qgjQdBUayKh0owGqACZ3IiDIEY9p8XU0jV0uAG0aSF1atfdwIaDz23w7/abiBnOzuVRDUKVToWbVX1QvS7dB54i0uzWSdWIVhGoGXbUCrFGG9uZSJFrYPUKyZhGBW0lWRxcERZh8D4XxX+1GdCkZehpV3EEgDkQHe195A8ydjBxZaqs1sjRWsVyoKxZ6pYswJ3VC0w56noP+6flcsFhUHXpufxx1lMpACIPIfvPrgxRy3c0y5u0eo9JBi/rjdqJS5qnRQK29/ZQmOuo9Y+OA2c7QvTJYsjp9HSJEf4pv4W+7HuTFSuxUtY8145RtplYv4EXF74P5PgNJZ5Zncm8nznGe08qq/De1ZLaRAmfaMwRf2jusbTfErMcSNRahDGQBAI6meTa5kGCNwRucGs5wakQQUTbooBHoRtij9pKFWgWVFOlisMbg6ZEHw9r7samqiTkOLBrPAMWYbfDpiZmMurrBEgwf+Qeh9MV/KcHrVQXTcbg2/wCDifkOJMCtOshQwBcQR4SCNvA41RHzfDKRqIMyWCWC1V0gjwV5EGOjfR/w+xaKXYajpHztVh01aD18dIOIuYpK6lGEg/n3HEnsjxUo5ytU+zHdsfpJFr+I2932STm267CT/JCnpK97U0kEEQmxEEbdRv645XsbSDBhUYaRAGlNOkW0gAbR0w9x/tMctWo0u6D9+wRCHi5KrzDTYS3Sf3Yi5rtU6qWXL64LgBah1MqAM7AFNgDsTJ6TiTkdni9iqSqEWswUCAulYUeAEWHljk9hEI5KzpvJCrJ95/dh3L9rw9Jq4pA01G/eSSYJ0Ros4g7wLi8EHHA7cHuRW+TN3fd657xbDW1MLcXYlGIAmwm2H+jsHn+C2jc9+8xvpWfWZ3/5xLofwdoParl7QCyCR6FWB+OHqvbfTReqcu4VVov7ayy1pKxAiRFwY9+HqPa8PGmixXu9eoMCosjFDAkOFqKSI64byXsEt2cywmm2dTTdShVYgWZWGq/gcPvwLL94any2lYaIKpEEAaPb2gC2Bmd4nQr681oq0wjNRYDQwvBYqosRcEknfD+Z4VlVyz5g13KakqtCAsWMaDAMXt5ffi9/tHadlKC8vy6kFEAJpUBR0UfOW8sScz/B8WEJmFQfZpXI82NQ/n7hNCjQq1oSozPWILMvdkCFZxJDwsyRbqYkYOZHtetNaVI0a5ZlZ1GmmCUUM0wahI5RIm5EeIwvL4oY4f2FGUfvlCZhhYIyhSZIllZmK6wNpidpFoXHqzVkqUnyFXSywjNR1lGMgtFOQYsRDCb4NVO1tEfJ9QqL38FSVsuoBlDmYBIO18LO9sqFEsDTqkLUFLUAsFyNWkSwJtuelpjGd5LqIXC+O9zSp0hls9U0KFBagwJi1yxEe847yTZypXfNfJxRXuxTFF2XvKsMW1MyyEIk6QZ3IMAyHsx2vogoGpVVZ6poAELPeAqCp5rXYX2vvh1+2GXVKjvrQU20GV3Y7BYN999sTv8AQHdo+N061CpRqJXpNKMBUoVSso6uBrpKwIJWJE+/HXCe01CjQSlSGYrMg9mnQqmTJJgsqjc9YwWo9pKRYJDSQTMoVAUaiSVY9P8AjBlHBEzM4ePgZvxQ16z1Mxmafd/N6KVEjUVT2izkWDEgW/ZF7l2HH6KvmZ2A3APTf1+lv1wG7ZxDXAMdW8ugwX7BR8kWI9o7TvaZnrO/ntaMMvaRY0GHsMpvh7G/R8JkE9oTGWrb+ydmCn3ObKftGw3xUOxpblI1RPTSRGrx39/44uHaEfo1X/DHs6uo+j9P/D12xTexsHSeXffQxPtfXFv3Y54+1V+14BUeDMrVW72e9WqGBAgF3LJpIEwoJBmekRg5GImSrlqtdTEU2QL43RWM+84wWbecOpVQmmposAAV1dBEmfdiFR4Oy9+zdyz1lVWGhlptp1SzgkksQ0b/AERviZk69Tvq6MwYKEZOXTAfXykyZjSL4j8Bz9Srr1lHUaYqU1ZULGdSIWJ7wLA5xY6o3BwuzRhOAhaOju6FQmoahDoe7DERyLcyBAk73PXDGd7NF0opqRjTp93qdSSplT3tK/K402mel7GbJhTibpxgZXylU5lKgFPQqMly2ohzTYmAsSNHj1w4Mke8q1JEsiIvlp1m/vf7sTFqKbAg+hGO8Ta6CeDZF6SsHVNZiXDu7O0QWcsojyAsNhGGqvCW+RpQ5S6inMkhWKMrNzASNRBvHXBonDROLumpoHyyfJMu5fSvM76VJYLNyAzAF+puBMx4Yp2SLVNVZxzVb+ML0E9be+InbBrtzmdfd5cH22lvDSsMR5E2g+RwPOO2M7M/ghwamoLMdx+fidsQ+L8QRgRTAZgxgAAyVgWtJ5jGr7Jje0bN1joCyQCSDG9/+AR7zj3LUadM045e8bcTMRMW2sR9+LoGODZcUkAiCbn1N736THuwby9bAxqfQYk0qJOM1T1atiCas2MEeeJlTL23wLKENHv/AD8MIJSwogAR0wG47QWooMDUFMeO22Cb822B3EaiqJJnpEfn8zjUAzh2b1AqfaAUz4qwsZ8bEe7HHFaTQtSn/OUzqXzG7LbcEAW6xGOOHBRWZR9EGPHSTMHBOx3xpBOrw+nn6VCr9NCHQyZVgQd1IkgiDuJBsceVOz5A1F0XRqIgsBzDnLk9COkRAGI3YrMLTqVcuLKOdB5G5A8FWw9WOLTnsotam9NtnUqY8CIxi2y6Vny5XKCjUZaqrSqVVFRx3nd8upQFeLH5y/STveMeV8nlx3eVapYqQgUVGZ1JLgI4p7ai2xJuR0jEnN9j3FEZaXKKzMHVUJIYqYILrBld46+WPMx2UfvKFTQwSkNAprDMUCBOZ1ddLECZAi+N7n2hZPhNPO0dKVA1FVVBBIaaUBeZ6QIAEAxOwnHmUytOoGqU6gqCmvckB2YCAiagi0ZZgFXmHgDgknCa/d6lAViTKwbJI1BVmOcKev0uuB9Pg1dMzUrUw6LU9tApGomSHBB5WU9dMG9gGIxBEyuRy7UKwp1VNIOWqE1SCDYG3cAgERbBEHKnKmcz3aNoCsiv3arRIAUMyEMJhSTN/E4hr2fq97UcI2qrR7sgJpp6yAhqsCRPLqbqdROE3AKvyVcsFJIQrr0PA+c76QI3Mlf/AHh/0dpkMsalNlNPvNLPTueZSploFFWqqBfci/Wce1KGW70V1zAc0VKuAQiqGVkPeDuiRIm5I28sOUOE1FCCGIWlob5uqXLCiaICEiFUkyRt8JxH/k7WC5yZ1VwpQKlblI1GCNIUmH6ncR1s2r3O5Om+X01KyGi7agzVUjYKNJ7q0QCOu8yDh/iHBVqrSSpV5hBU94nePpFmYFLmDcwNhPU4i53s7WfLJl4hwqywp1BTGks1lFOSTqk231XvAINwup8qrZkBir02pkFagK6tLBhy6mEiIjx2tibHPE8ilUDMPVpinTrd4OdNBYsCVYncahEWt9zp7J1HXxRnVhzU9KoA3zaAAjSSR42GGa/Cy6Oj0yUZWgaag52c1DpBotEarMWmZsJsT7KPXy6LTrHWq8q6VrTotpJDUwAw9biOovLbJ2A+j2R01FqLRVWUMOU0kXmGmXCDnjcbX67Yu2USEUNBIABiwkDEk0wccd0R1xi5bXSo9tRZyNUR0CxsPG5wX7D/ANFX1PWegAv4Rt4CAbzgD21UEPZdutN52H09h6/hg92HSMonqekfk+fUy3XFyn+UiwJvh7DSb4dx09HwmQP2lP6LWmANN9UxEjfTePS+Kf2Nf2bjf+0IO/8AZ7e7Fy7RN+j1InYXBAMyLgmwPmbDriqdjFaEjVp8lTTv4nmjz3xzx9qruuIjcKTvTVBqBiQSFqOEJUACUB0mwA2xMXHeOdUOp8JRXeoGqFnENNRysXgBSYESYjacd8OyC0V0qzkQAA7loC2AWdv+MTSMeHE2oT2h4yuVp6o1ObIt7m1zAJABI2BJJAAJIGKJXzNfMkhyahvy6k7tNwAwk00logkkwGEtYlntZmKuZzhSnBGsUgDoIHP3MNTYyylu9JIH0l+riPxOvUqFlo02OXpOU1EaUd5hnJJBZyQZhTAhQABJ7446iWpzcIfW8IhCFbK1Iuh1nl0ySpKCBE8y7dAR4P2kqUIWoxqICqnVOsEgba+aQ2pdDHUdDRpsDTqlSpVqVGIZy7BgNCqZUlBqa0mGYCTdTPWMFc3RrCgVqI4rUwDf2zRdhTImbusgBjuBB2BGrj9ptqaVg6hlIKsAQRsQdiPUYUYq3YLPMaLU6ghkgxIMatQIkW9tWa22sC0Ys1Z4BPgJxys1dKofEaneZyqelNUVT46pa/mNsezfEbI3es24es5HpYAemJZF8dWUTPq2ldKM51CQoJ+MbYkcIK1KykW0EkT4tpBHwWMF8sjjRpeAEL6bQ7E7MfID78R69QLmW2MgGB0gQT8cTYJ1HgiB545zXEilghYnoN48Sdh78SaJ1DEVuFoZ16mJJ+kQBIiQAd469OkYz2VV812hzSufmaYBmwcEkdBM7+gwT4FxBszrqNT0aQRYze2wwxm+AooCUwxOqBqdma/jeDG99owa4Xw8Zcd2pncz1JJm/j4Y1bNAJke0VB5QOFNxzggfHYnDvEMxQqcgqoW6QR+zc+OIH8RKO8WmdDliVbQrAA3i/kY92B/E8mVcAAFgPaAAM/WgAfmMaknwiVkac1qreAVT4m0z+3BNkOInCgIeN9Uk+4WPoP24nKOn59f2YtREov3eaoPsGmmfOeZF/wBUn3Y0BV88Z5xZQFpuf6uolQeoMfvxodI8o9Bjnm1HrDHBE46OOjjCgnGeIPRanFw7adtvPzw0/EqijMG3zW0j2vwxx2oXmy3/AMn7sccXdQmaabFB8QSg+LAxjc8MpK8Rf5L35KzGoCLem/vwP/lVZGBUgqWblblO+mR5ffbFbzWZY5fSzWAAC9NzFupn6UE2tsTgc1doB7lyEXTOw3JH0TexvN4xZjHLL1dL1lu0bsTGghQCSJ69N9xI+OC3CeIvVZ0YKCltiZJAvvtc2+/Gc5Jz3jElgStpGltOoW3PKY9PiItfZjPasw0xqamCdgDG5UTOm8XvbEyxmm8M9rPw+q7ai2kQSBAO46zP3euJgTDOSWEHnze9jqP3k4kDHCurnRj2fcMe49jAeThHHpwsBRO2NT2hI9O9IOy7U9vd19+D3YgfolP1PWevj+76Ps9MBO2UhWPPEeFPRsvX2yPv8MHOxX9Ep+/pFulvCNusRN5x2z9rM8j674dw0mHcb9HwmQR2j/o1XrYdNXUfR+l6ddsVDsdBK2WZ+o5O/wDaDlJ89vhi3dpv6LV9BeY+kLz9H16b4qPYs3UTB8DVIO5/qgI92OePtVfFw4cNqMd451Sx4ce48xkZm1Tuc0wYwEzBcyREGsaggTJPdnUf8vngNxKgagqUqhPJUmBFmSnXUgGIAimkWEiLCb3Ttnwtlb5TTmIAqgTIAjmsZEqNJPTSh2U4quTzetX7wEBGKBzcsgWeZGPKsAAONTFYHMRqx6cbubAVuCJzDU8ANaV6Cido/wCo3wGLGmaYtmpjuSopkXabolMotz7CvMAzpPgBjnSgOpaiNpksooVnZphYAcqn9UN5kgjywPqVWqOaC020e0l9Qdqo5mmxNQgkAKRpg3ADHGvKLV2Gl2rMZiBcnrqZdN0QiNERpHTFsreyfTELs/ww0KIU+2eZ4veAAJ+lCgCesT1xOqjlPoccrd0Z3wAFqIJ6z/5H92J+m+InCTpQpuVdl/7iY+/EtqmOtQUy7l6UKYcKVn1uP2YCZlDQWhIMBW1WuSWlt79cScpmtDbWaxB8PP4457WAEU4sYJnoRYROM/KiGUzUXBkevwxPd9QuY8cU3I8QjQCYgx6b2v6fdgxmM3y2JuMSwEDnkVgiCCxgtuYGJSlWqCHU6bNcWPgfA4G8PpqOeqdbMNIBgKiwCRe3hPqMBuOuq81E92xgcijTcmQ9rkkTO8+uGgR4oFFYSQJMSGgg3P4/AYg8VrsqkEyI3n9+AVOk/ec7EyBpJHKCfIWFsOZ2rfS0T1/P5646SMjHCUPdkieZv2AL+0HE0LG8ziNwxj3KT1E7+N8SR+fwxKIXaBfmHn7J/wC9cXrJvKj89cUTjxJouOp0/wDmDHwGNAyw5R+fPGM/DUdHfHUY8OPRjmqu9qp1ZeBfWY9Ytgb2jzBGUQH6bEG7A21HYDmvFj9+CnahvnMsPtn9mGu2GR/RpEnQ5bcizFhsBDRq67AHHSfDGXhSaFYnUBMLReRfckbfd+ScEeHPSJUVe89kBoqORGki8N5zAFpINrYFZoFBqWwZNDE+Mgi8dYCyOqm+LNwXJqaRPcOdYUEnQLiTKlnBAuINtvHmxq+Hnx33n6B8ZzBFV2uQKi+0Z1KQ4jVJ1Aj7utsE+GkJmKYSYOqmdhdvC17qfO5k4D5zKE1ShDQWDFYOoAFhBsObmgbSSMGsix+WURIsxm8/WA3HW9vTyxKuO+bRkGPRjlGx3jz163mrHQOPNOFGA6OPDthRhHbBFB7axDGFnx7t52X+s9kHz6YsnYofolODIltpj2j43N+vUyRYjADtmbNHgf6w+C20bH0xYOx0/JKczMtuwc+0d2Fj6Dbbpjtn7Ug4ovh3DSYdx09HwzkD9pB+jVN9hsJPtDYGxxVexQMLAbT5BNET9o6gPvxae00fJas7QPH6w8Ln3YqvYlZKnlPnoZibm/eDlPrjlj7Wl6XHZw29gTcwJgeXhgXU4uDI0VkOljqKCFhdV7m/gCLx4G/PW1F8I4rNLiNQ8/fHSvMVNNQ+n2dJBNmBgnaARiNT4tXKsBVYsoJnukAsWWSG25gDG5HTxvEW2MVvivY+hVJKju5BBVQNBkzGnoJvClZOFX4tUDTqlGVGS0AS0FXfTZjpZQL3xAyfHa76PnKZ1FRBXSTZZvp5QS1jeYgX3uMyng24bsUSeasCLG1Nw3KxZTJqkSGYkSDgxwngdLLfzay22pom+4AACrMXCgT1wNrcbqGqFSqsFtMMjfXZYB0ibAQffcEY8pcedag7100XLQlTVEEAjlAPMpvsRFhjf+qi0gmMckSL9cD8pxmlWKrTYktqI5WAIUKTcjpqX44nEYzoZ5SBSvmEJJPeaz/+wagPQAYkT4/n8cPdo07rNK3SqpA82F5Put8cRTOO3ll47/mMOZykWAvcgRP1b7X2MN+do+YcKjMfoifhix8NoDMZWixsSgNjtImJG+JVVKvlj7QNr2i5CjrF464LcOcBQXva0byDbbrY2wzmabUqhQ2JaVtIiOYgn0A9+G+GoXZIPXVce0Z2t6bi0Bt4wo7r5ipVYBR3aluYggEiL6ZB6mx6Ww1mqdJVJZ6oggGam8nxUBY2v5+WLhnKaqgIAkG0SBaCT4TpBt7hirZ6kwD6lks0eMAWiwtsTPUTiS7UKztKzBWYOCORiGUmJG4kEgm874iZ+oTTJKlai2hgLeNjcXIsI6+ODeUy8PAJJFrxEe0I8wGthnjGW1ZimoETBb0UTP3Ae7HSVkSRAqhRJACgT5Dyx1rgdMekXMjx2xy0AYyqHm21VKCb6qoJE7oPaMdbY0SnTgAeAjFG4DTFXOx0orv4M/Q+IKA/DF4ptBxjNY792OT6Y9nbETNcSSnUpUmnVVLaY+wNRJ8PxOOah3Hss9SpRKoSEMk9L2t44l8dpmpl3RFYs4IFjb18MSMvmA5cCeRihnxABt5cwxy3ElWoKZRxJC69PJqK6gurqYG4ETaZti7TsonFez9VUV9Lk6dLQDtDMdQiAoAHMCZNo64i5fMFFdNboPpDWVmynYkFZBNxEgDocX09oKXPZ4RXeSsB1pmHKXvBgXiZB2vhHiClGepSdAIEOELNrIUBdLGZMLeOmNcr8xxvpy+KoPD+ENWqACm+jVOqGC2N5MkyNQO823G4tLcNNOrl9CswpyXYAwWiJCkmBYWWw6YL/wAapoWppfSX7s8t1bX3cOJtD2tOHM7xJaTaWVz7ElVsNbFFEk7lhsPLxw5NY4yd09G9cOUsQP4yTve65gZ0zpbQW069AbbVpv7secP4slV9ADqdOsFlgFZ0yD6/sOOddNwUx5OB+S4qlVtKhgSCy6lgMoIUsvQgEj4jE/GVj048bHuE2ApHbKYO8X6Aj6PXcDB/sgD8kpyI9qxUJ9I/QG379zc4rvbKIawm94M/R2bb3nzxYexkfI6UaY5/Z1afbbbXzfHrPTHbP2pB1ThzDS74dx09HwzQbtN/Ran+XrH0l+l09cVbsS8aRIHl3kHc27sCAfLFn7Uj9Fq/5ek/TXp1xVex9cBVloURN6YUC8Rq5o+/HLH2tLlmc0EEswUExJIAnwviOnG6O/f0iP8AGvhPj4Xx1mEp1qbIzIQRYnSwBgwYNjE4BUOzN0bv6boCDakgBUFpAZTaQwE/ZxJrwLYzyoKmQYII6g4alvPEelxCggCCpTUKAoUEWAsAPDoMSPlINxBGMxXC1+aJuIkeE/8ArD7r8cVzjfDKlZjofQpM6dRuYA1G3TpMwQD5CFlKGZo1O7p1k0TpibB7DTLiarRBPUX8gdWG1nZxJEibWkT5W92OZ8sVfiPBs5UcuCtMXAVnJgiwdSFaGKiNZg7wBh2hls4KZRqlItciHfXed2idxIiPCRGLJ2RZHgC8Dr+/CxT/AOKM1ocU6lOWbnAqRcA8oITUL+JmxveRN4fTzdMaR3LwSWJdmc+0AxJI3KjfbYCBAvH9NnO2WQ7ygWHtUyHFibrfYXPWB1JGKeeM0woaZJjlFze0HoL+ONCy9OqR86VmIhNWm9yebrsB7z1gZf2k4IctmpAApPJGwAPh5bgR/h3JON4fTNRuJcYaopUDQp3NzN/EfG2JnAu1FbLKFUCpS+q24JJ9lxtfxnAZx0Ex4QY/9e7/AJcytPm6Hz/DG7ILZme1OWzK6aqPT8TGqD4hlv8AEDEda3cim6sWQTpqqOWLAKw6WDA+ZPU4q+Ypxtb4esHy/PliZla9emsJ3lMNeShKEkeakX288TibW3MdotJXQq6YaLyNPwN/zGBOe4n3oTmXUFAPQdSD4wfq9MVwZoyRUWJnmWFg7c1NuX3qRhmqFMHvUI9H+BGmcWYw2slDiqUQJJ1D6M7Ezqg7QR+0eGCPBMq2YrNWZyqzM7cu4BJERt4+OKZSrU0Miah8Bt7zFvcJw5WrZitzc/JcKgKhfNR6dbnF4m2g11AZoMiTB/PliNma+hWZtlE+dtgPM+GKhlu0lZRBKv8A4hzfFY+/B3glVuIOENPSikF7yGi4XbaR62keyRjNmhbexGSIpGq0a6h1H0OwBi4iCPCSMHyYOPaVLSIGww5jhb3aN68COL8KepWp1VqadGjStoPPqcMSCRKgAQR1nBgjHhWxwLNhuSpVadV7UzTdy86m1iVAjTpjcePXHmdyL1K9Jz3eim2pW5u8AKlSkeyQSZ1eAiOuOahYVVp6qhsjayBpNyGWESLwBJj2t7Yeq8TAZQVcK1gdDdDB1fUFwbxNwL4qaD6HBSKlSoyUhqSogRWco3eEMxfUIWSokKvVjeccpwR+5qpFJA7IRTQt3UKQWBMA88QSB8bzNyGZqO7yBoXblYTJaApJ3AAmQLnyv1l8+WovUiGAc6byNI2PU39Nx773TjEUcNqrllpItMnvNZBdwqjvRV0KdBLbRJA8fLBWvl2qdwSVGhtTiSR7DgBTHNDsDcD2Z8sQshn0VF1uQ7cxVp1qT9EiJBG0ReDGO8rxdCgZzolvpB1ABkqSWEXEX2mQCYxLF0QytT5SXdVdAfmz3rgougAxS0aSxbVzFphvdiRQoEVazsRzlQp66FUWNvrlz78SgZwmnENAnZ7hFSjV1sFACMlqjvqJcMGh1ApgAGy76vIYsuKJ2iqVVquwqlFBAAFQrfSpMKP34c4JnqqpVr1apqBEMU9YJJJEEgbXtPmcZvdJddl27zDfeYomV4pWrfKC9RwUpM6hCVVTaLKbxtecFuyHGnqFqVUhmA1K0XI2IPjvvgsy2HdtGswHn1/w/RO/pizdkZ+SU5JJ5rlg59tt3Fm93p0xWu3p5Wt49BH0eu4xZOx6EZSkDP0t1CH223QWXG8vasG03w7hpN8O46+j7WcgLtY0ZSrt9HeY9pd4vjJ8/QDrSHMTDcqq7npzEKDP+KIONX7XNGUqm/0djB9tevTFOqdn6LqqkBgRY6zJgWYR7PjywL45+ndRqqf8m0KR89B+itOrf4gDbFlzRzFLJ0qB1U3cvVcDdRUdnCT0sQfeeu3fAsqTSN9YWo6I0g6kRtIMxfqJ+zhym1M12oTzhQ0W62KjoIAVtP2p8cdLe6K1T4UuooRJ7mo4/wARdFnztghwPiVXJHXqLUwQXQmQUJAaPMDmB+zHXBGvRC52msHny7jYfWB9+334h9qCtKkaf06vKB4L9JzfaJH/AKw3vseGlcSzlOkJba58AAOpO3XbfrsDAfN8fydRR3rU9IJIBqKBN5O488U/O9rHzKNSCFZUiSVIAI0WAUajDRv12NsB+CZFcxXppVNRkZiDDAEGC0+yQYPQ7X22xien27rtfHznDiP6sgb/ADywPDepbHFXO5BiSWpmWL/z1O0xO1QWsLbXwP4z2ep5YUYquEeqKZFSoiIFKsZnuyNUiwO89MROzPD8tmqtTuTXVVpJJbu5JqawUI0RI0gyDF/LFkmkqwjN5N5JKG5J+fpjclrxVHUk4aqVsk120SFAn5RT9n1FbzPxxXOJ8OSjnKWTQ1dFQIztqpg8zMihR3dwCsm4+7E7jnZxMsiOlR5NVEOp6dNQGJEl9BiOnuxdQWbLcYy6qFR0gf8AWonz3NUnA7tDUy+apFGZJ3U95Qsbwf5zzPuJFpnFDz9PJ1GJSpW1fNqkKoc1Hd1bUY0FVCq1t9XWQMGuNdhaVCm1d61aoEg6eWYLAEjzgk+7cDDjJRW3oOhhxpO4Ighh4gixB8f2TCuZc7T1/P5/Jwd4Pw/L5pqlBMwSaZDUyUto5SSkEEXbSynY3F74h8c4euVZqbs7VBHdjSvziaZLkggIoaQd5I23jW/hA+rTF9Q5WtPv2Pw8fvuCHZjjxoN3NU/NE2J2H/1PXAlqgEQQG3PUX9fz+9uqsiZhh0Pv+7/nyxdCxce4LWy9Q1EctQcwAQISw9snofGfgYkY2QragAlPmEAQxYkENaAZEA9PHFi7FdpUKjLVWtGlCT0P9WT+z4eGLfT4ZSU66SqjDYqIn7JjcH8MZ5WeV0zZ+z+YKkVcsVFjrUzcR7QNxacQq+U7rnPKoPtMCB/qUmMbElUET8fKN59DitZ7NU83Wq5eiq+x/P6NSauqkggMYMjcGD4RhM6mlBqU+/qJSSmruTLOpkQbgSLbbzMfHGh8N4UlLLPRTUGdSCxpVDciNURf0noLkyTXq3ZM958kSuEmmazEUpDjXp0tzzAMGOvWYED8r2HzBzDUqjUyqqH7wSAQxIiN9XKbdI32m2y/I0JFZVhaji7EjuXI5mLACRYAHSB4YmrnQBcP+qq/7cZ3V7LD5SMp3w1mmasijyASVgt3mok3OE/ZpqVenQbTFfXpeCV1KNQB6qY6QQZ3xjjFaN8vUdH/AFdT/bj35cvg/wCrqf7cZxxrg3yKiDUZG1OF5VJYmCRBMBbC5PhjngfDnzIfuitMpp1JU1zDCVIIGxg/mMOMNtJOdX7X+h/9uB2ZCtUL97VQ6QsKCBaSPo+ZxnPGstUy1UU+9LVCAxRGqMADMXaN42H3de+B8Nr5ue7r6YEhWqsGYbahonlm0gkXtF8Xj8m2gJSiYzVUkgxqvBPXYWB9/mMJKCDV+ktDJogkQIEa73BmTvcnyxQ6+WzNPMDK1KhRmK6G7yoVbUYB1AT7VtrHyjBbMcFzVAKGqz3rLTUirXJDmSLBLLAMnE4m1nHKIGdPgAe7tHSdOCOXz1NUUNWVmi7SonzgYoHEMlmqPdUmqktVcqCmYqFpAkDSYtuZ2FpxIzvB87Rplu8d9hCVcwz36gKLDE4qvJ4lR/tE/wBa4dpZpHsjqx8mBPhMDGTZnOZqhpL1a416oVnzCldJEzrA8ek7e/Bvsn2hVQTmajEhpVnqMV2CyC7QL6pBP0hGrTIXA2k/xfmkeX1FdRL2Zw462AIM9Adusb4j8L4FWqt7LU1AMlpF4sINzJj0j0xaqXajLkwHFvt0/L7fnh08cpdGH+ul/vxjizxirZXKVKYzC1EcFqRUQpIJ1DYgQbeHngt2T4Q1Nmq1F0ypVVO+9yR02jBQ8dox7Y/10v8Afht+PUBY1UB86lKb/wCbDRxV7tzsZj1gz067fHFr7IR8jo6dMQ0adWmNbba+b43xT+1GbWsH7tpA30urbkbqpPhtacXPssf0WlJJMNcuHPtNu4s3qMaz9rUF0w7hlN8PY6ej7WcgjtDlmq5eoiCWMQOW8MDHMQNh1xnWe7KZ3QipSawMqWolAduVWJgHr49ZxqwbCnHCZWNMpXgfFCqqdaKLaaYyyQLWBQiMOZLsrVSQ2Vc2J1607wtvOvXqUzeR4Y1LHhGL1KMpPBOJk6iaoZQdBK0GeDYqKkyJgfDDB7KZkmWo1Sze1UdlZvuO3l/xjXccsMOpV0x1+zmbWyZaoZmWOnwiIB2jxnf0I4pcBz1I6qVLMITIOksCReLzPu2GwHXGxFfPHQxerTiyatwjPOsO+cK9UbWwNvUg49yPCM3TVlQ5uksEgIGkt06fE41hschJxOr+HFk/8X51udmzneJ7DFCWANjpYpK/HCq5HPVQVd82VPtLUpF1N9o7sg38fvxrKpGPYxep+GmILwfNU2XuMvmFK/1hpGfUShg2tHj03MqpU4qVIds0ymxXudUg2ghqFxB/IvjZCuFGHV/DixnIcPzWXBagcxTJF/0YaiN4k0zAHhYe+2HK1PO1Yes1Zigtqy6gm86ZVASttvTGxY8jDq/hxZfwvhGUrKxzFGrRKkMdIqrrHNZdyd5IA1WWWN8S6tKkhRsnkwQu+shWYf59T/FeloONELY81YnUXiznKcQzahQMow0nUBrbeACG+agiBt9o4ncP4jojv6T09MklaiuSIACQArkSJ28cXk46OHP8TSh8YXLVqb1TXrPTME0ZKQREcgAJJ25g3lESK5l8/XWoWoOtMQQFakIVZmFtAmBMXJAk414+/HIGLPU1DTG6vajNisWDIWjRrNJRySWi/nJ87emGKXaDNLWNY1ZYiNlKaASQuiIi5PjveZxtLjHaDF6k+jiyYdoswaq1/wBELhO7DFaoIUnVBTvADfrHj0nDNTjeYaoMw1WiXpghJTlXVAOhQ3tEbkyY642CB4fDCCA9MTqT6NMfzvaCvmFV6rZZu7cMqsjWMHmK6uYATY/DHtHtPmQ1SqrZWX06yVb6IgCC/STt541w0xOwx61FT9EfAYdSfRpj2X7S1+/auoyzVGCrrKPCgdB85bzi59MN5Lj9ai6VESipWn3YEVSgG91FYgtJu0Gb7nGxtlU+qvwH4Y5+QU/7NP8ASv4YdSfRplme7QV6ppVKlPLE0n1U3+cF+o/nJI2MfZHvezXanN1VViuXHdurgjvBzQwiNRkQSCPvnGlnh1H+yp/6F/DHA4ZQ/saX6tfww6k+jTL+K8VfM91VqUKEU3kFGdHNhIJmQDvYzK72w7ke0GcpuGlqiA3Q1U0X6M7Ui0f5ptvjS/4mof2FL9Wn4Y5/iXL/AN3o/q0/DDqT6NMs4/x+rnNKlERVOoBdTAtdZZjFoJsAL9ZjAcJyhGMEGVMGCfWTAvHXzM2xtf8AEOV/u9H9Wn4Ybfs5lI/o1H9Wn4Ys9SRNMs4etSmyuVA0nUCTKzBWdob2ja+JwzrJBXmSmWqamiO8KmmtMLBLLpPWwsQCcaC3ZzKm3yelb7C/hhDsxlTvQp/6ffh1IumfZSsy00vCStUNqUnvFMGi40g6NiOhAMgHcdn9ZZoUkEk2uLkCBNgo0iBjV/5N5WI7hI3i8fCccfyYysEdwkHpePhOHUiaZRwwRTqqGBICzeYMnqPLr09Ma12YBGVpAggwbFQhHMbFBZD5DbDK9k8oJAoKJ3gsJjxg3wVyuWWmqoihVUQANgMZzzlWQ/T3w9hlN8PY7ej7WcnkYUY9wsdmXkYWkeGFhYDzQPAYWgeA+GFhYBd2PAfDC7seA+GPMLALul8B8BhGkv1R8BhYWA87hfqj4DC7hfqr8BhYWGgjRX6o+Awu4X6q/AY8wsTUCOXT6q/AYQoL9VfgMLCw1B6KC/VX4DC7hfqj4DHmFhqDw0l+qPgMcmkvgPgMLCw1By1MeA+GF3Y8B8MLCxNQeGmI2Hww2lMA2AFvDCwsNRXvXEfMmNrYWFiag5DnxOG6tQzufjhYWM2RUZ6zfWPxOI9bMvfnb4nCwsSyKSZh49pvicOd+31m+JwsLGNK7FdvrN8ThLXaPab4nHuFiaHQrt9Zvicdis0e0ficLCwHXetbmPxOOxVbxPxOFhYUe963ificOLUPifjhYWMK6DnxPxwtZ8ThYWCvKFQ94tzv4+RwVwsLHf0vDGfl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CEAAkGBxQSEhQUExQWFhQWFxgaGBgYGR8cHBwfHRgdHRwYGBoYHCggGh0mGxcfITEhJSkrLi4uGh8zODMsNygtLisBCgoKDg0OGxAQGywkHyQsLCwsLCwsLCwsLCwsLCwsLCwsLCwsLCwsLCwsLCwsLCwsLCwsLCwsLCwsLCwsLCwsLP/AABEIAJYBUQMBIgACEQEDEQH/xAAbAAABBQEBAAAAAAAAAAAAAAAGAAEDBAUCB//EAEUQAAECAwQFBwoEBQQCAwAAAAECEQADIQQSMUEFIlFhcQYTMoGRktEUIzNCUnKhscHwFlNU0hVigpPhJEOi8TRzRGOy/8QAGAEAAwEBAAAAAAAAAAAAAAAAAAECAwT/xAAhEQACAgEEAwEBAAAAAAAAAAAAAQIREhMxUWEDITJBUv/aAAwDAQACEQMRAD8A9qhNDwOaWmHnVVIw+UVKVIIq2ETQmgKXpmWCQZ6A1C8wBtoYmkN/HJP6iW//ALE+MRqdF6fYbNCaAb+Oyf1Mr+6nxjr+OyM7TK/up8YNToWn2G7QmgJ/j8gf/Jlf3U/uhxyjs36qT/dT+6E/K+Aw7DZoYiA38R2f9VK/up/dD/iazjG1Sv7qfGJ1nwPT7C8iE0B/4ls36qV/dT4w55TWb9VJr/8Aanxg13wGn2F7QmgP/Etlf/yZL/8AsT4xz+J7N+qlf3B4wa74DT7DKE0BauUNloTaJW0a47cYc8pLMz+Uyu+PGDXfAafYZNCgO/E1m/Uy++PGOTyls36mX3/8wa74DT7DJoTQFDlJZn/8mX3/APMdHlRZ/wBSjvwaz4DT7DK7DNAcrlTZ/wBShvejlPKWz4+UI70Gu+A0+w0aHgMVyqs36lHejiZyos36hL+8YNZ8Bp9htCgM/FNm/UJ7TEZ5U2av+oTvqdrbN8Gu/wCQ01yG7Q7QDDlTZsp4/wCXXlDK5XWan+oG7peEPWf8hprkOmhoA18rrNnaB/y8N0Rr5VWc4T+NFeEUvI+BYLk9CEO0eeDlbZvz9uSsuqG/F1mOE9/6V/tg1HwGC5PQ4TR50rldZvz/APiv9sN+LbN+ce6va3s7Yeb4DBcnozQmjzkcrLMac8/9K/2xH+LbM9Jxf3V/tgzfAYLk9KaERHmh5X2f8891f7Yc8q7PnOPdX+2DN8BguT0lodo8z/Flm/OPdX+2HTyos5ciaSzDorzwHRgzfAYLk9LaFATItJICkksQCMc+NRBJoFbyzV9Y/IQ4zt0EoUrNKFChRZmdmBvS/pVdXyEEpga0v6VXV8hGc9jTx7nl1sQDNmCjc4l6ghucq+wNlsoYuq0tYUKupszVYKJlJfe6pgI62MRyVlNqmlIBN4sCAzuWvV7CK5mtI17fMtcxBT5Mm4tDMFpUQa1F4peh2UIeuESUKbKlEXv4fMVn/tl+yaYqaG0MifMmqnSwm6r0YycUS+OAqc7xi9YZtolS0y0WQgJDC9Oltj/K7CO7JY7Tzi56lyxMUEp5oPcZLsCvG9rHWA6jCGQ8qZAlolJkoQlS13b11JLJQpTawNNUdTxrTNDWebLDykpcAugXWJGIanbGPpwTp6EpXZZgKVXr0tctYwKSNZSSxSo4jZFzy61qTdlWYS6NfnTUsnZqocmJewARa9HmUuak15td12dz0ga4OC7bt0S2dcpcuYZqkpUgIuAs6nLKFaqZOHZBVJ5IABRXaFFa3KywqolyR15bo7/CMu8Fc6xGLJDHiMA4pRoM0TiwTnGSZMtaVJvkTHQSl0sTccgYkF2zwDRNbpcgoW00EiTLUhIu1WSq9KYCjMNbJ3LwTJ5IS2YTlVS2CcHf5wkckZYIaaRwArvJx6oWSHTBS02OQmaEpmhUsqQFKKk0BGsQGqxrkA2bxFa7NIQxTM5zzkwKF5L3A90pTRyQBk1WpBSrkHKP+8viAn4i60do5DyklxMmOzYJrRtjwZrkKZgz0ygJ6BNQsJCVSC6dYnEGlGIGwRTmrHNpSlCSb6kunAkEayXGBo24CCz8GSyAecW49YBIO52DdeMPM5MS0EK5xYLkiicTjS7BkgpmDY9BTZrXUpEvaaA5EijtTHMARpyuScpKnXOUU56rDvF6H4xcn6S5ugAUkGrFj1EUpvYbxFGb5QoEyUKunMl6E7yX6nHGFbYei7N5JWco1VKSp3C3x3KDYQLTLOqWvm1gXVUSWdJOVT2HrggsonISedSQMgeixSbwGwUBGzCMy32txcZ3AJfBW876Q42DM8K80p0BwoDAO7Krhuwi1b1yRKWmWsFQRLIDM6i98E3NZvZpial4vaFsUueplqUFO4IKWJAwIKXvMeto2k8kJQBZcxzip0vwe7TqrA5JP2CTBC22eQFjm1qMsXLxvVGtrXXDKbewDYl2DybNZlTZZ55XMqv3gU3VIAa6HAIJKhli+AgmmciZKjeK5rs2Kf2xyjkPIGC5tKiqf2UwygzXIUwasa5YE11t5kqSKG8tyyVBm6nyBcOwnWbKkzkpVghJQSAQvaggSwUmgYQRr5KyS4KphB2lNDtBu0/zHUvktK9qYaAYpqAXD6sLJBTBCbNQJKbh84pCitLBgQRcSCEvhkMSMUxWVZdW8o3RvzNHCQceMHX4UlFRVemOcyUluGpSIp/I+SWJVNJAprD9sNTQUwHlmWpWteKQ966Q5DYgkMCT27sYurElHOc3OJZCVSyQwUSSClV4MGS1M36o1rdoGxyPSrmhw71UMWxCGdznWOJqLCHSqZMwLhSTkWJ6FCDR40sVFEqsyVT7qnCUEyyWTzhI6AdG1xe39sMydKRLBllN9SJhIJS6a6ooMSD0cTWojSSmwC6Ocm1SboY1Cg1NTN/jvjSs2gLNNCZiFKUlg1QzNQMR8ILQUB6ZLgklhmcjwGZiIKQdUFmzofhuwzg5m8lJKsVLIrmOvKGs/JSQhQUkrCgXBvOxxBYhjXKDJBiyorTPNAAWQ3QA6yhQBpVWrKUK41Lxds80zEBcuzSFg4FK0121KNtIltMq20uKklgXqpN58DdKVMRxaucQaOkWqVL5tEqQAKuqYoudpaWK9kL8K9lDRtgMy0rM+WlCgAQhODOwZQxrUkZ7I0OUqebs5uebvKQl00IBUHYiuGzbDo0TOVM52bOHOhJSgS0shLly4USVuwd2wo0V9LybTMlmVMRJUktrJmFBoXBurQpsMHML9D8NKwyETpEvnEpW6A5IxpjtEBVusaZU6dLBcJWhiScCL1SMGdoJkJttxMtCJEkAABRWqYQAMhdAJ4xgaSsPMuCorUVutZLlSnxus3Vk0OImG2jPQy8OgnDhk9e2sFfJ4ea/qPyECWileal+4nbsG36wX6A9F/UfpBD6HP5NKFDwo3MCQwM6W9Kvq+QgmMDOl/Sq4j5CMp7Gnj3POCP9TNpUKJDp/nOG4+1nBAZSytKwpgEp1atRKxh/WO6OodWP9TNw6RyKvXNWGHHA5QWoGok7h9scICh0rUzEuWqRQb4ro0khSb2s1KlKg4JYMSK9UTLNM+MZNlsqxKKWTeZLG+ogkEHNOqGGTwUJtmyuelAc0A4viwDCpMdSreilaEHFw10sp3wIJEV0hZQXSgKOTlSTxN0H4dsZ/wDDzcuhRChfYJqGWoKY3gSwYVoYTVit/hqT7bdWEl6tVjdrgCoC6CWwPhDIt6CVNe1QfVNWobtNatKbtsVp0srmIwAQXqSFGldXoqctXLZDS7OsTFTFXXKSlLFTGtLzg3cGo+PZFBbLaLakpQoEgL6JNMATXZRJxjmdpNIYF31cEkiqikVAYOoERVlaOUuSlClBK0PdKS4LpKa3ktW8acKxKvRyhzQUpwgucnZJAwxqQcoVIPZaTOQskDpOobDqquk1rjSGk2gX1IfWQBeb+ZyPgIq2PRxRNK77pIXQtQqVe2VD746s1gWiaqZeGtecNhUXMq6oY8aQUh2zTFpIG3ZENtQq7XElvuv0iO1WsS3WasCWAqfD7OUURNmTkgqDJPs449EF6YCv/URRVkuj9Ggm+oCtUjZtPExty0t/mKKFNh1RacttxiGNDzrpDEfbQIWvk5em3wsXcsuojjG9apihEMia8VFtCfszZmgUpAVLVdWK51PbSNzQ1tvJCJnTG3PrzwpFG0LOAP39YoT5hSoVYqoDkFVKT2gDrh1a9hsFqlp8IEk8qJ160JKJTyCEuCplEkjM0GrjXhBOJgmSwoUdidxzEZFp0IhSitOqpXSZKS+bm8K/KIjX6aYtq0Y1v5WTZS2UiXcKlJv1xSQ94O4TWh35VhWrlHPE0SbsskoUo0LOlBVdGtUUZz2RzpuzyJCpaFXpipymuMnWNEkqVRncVxiqu2yedmC6rnkOp2SQQAAQFlIIxbBvnGqSf4Tt+kkrT88zFoSmUSgJJu3mLlIITtYqxwLQ45XT/PDzZ5tV0EhQBoouTe1aIo+0CKNjtEuZdUmWpIWCFKBSVJZ6rN1w9wtXEZUibSvMS1JDebmlN5V1F0FnTfvJcku9cHh0r2K3W5LpLTBtEwSFolqQErW7KHQSos16rhOcc6J5m0BZmSiFpK0PzhIN0XiHVgDj88oqWmaiXOF8EAkjnmQcXASp0i7TEbzFvR2lkhUwcy5l6oDhI19iEoYEipzi/wAIcPZkeWIASoySj1SSFlKUmjc4FMdXJhsjYl6WXZ1IkoSgJmTbiQb+qHCATWlR0Rg2TxSsdslLYokhIvXbroJSAU61ZXRBUKu78I6nW6UV3RKF5CTMvqWFPX+aUWU9XDYYwyKNOfylmoloWUIIBHOs+qCSNUYksASf5hHNv5TTUEFIl3VzEhDgl0kPzjggNszNcGjJmW2XzPOlCqm8pB5sE1a8GlV6RFWcPjURbBlFYk3XUhF8giXcSGB1TzJJOtkkVeCg9l2dyjtCJkpChLdapiSyFFrimBAvOp9kcfiacEp1EKUpTKKKsAx1QVC8piKPSILVMly0GYZazMCryh5slIvFJLmXQkpe6Bm+2NqwaIs81AKFEpZwLqAAVAawCUM5AFd3GF6H7KWjdPrmzFS1gpolIZJSpN5xeJJZnA7Y2J2jgoMpaiyiQSXxy4CIZegkoIqSAQWDByMCbqQ/XGk8J9DXZGiWyibxL5E0HCBflIrWZ638AquOzbvygrEyBPlOs3jUteFDdAx2ivXBHcHsE+jR5qX7ic39UZ58YLeTvov6j8hAnoweZle4n5DMUPVSCzk76M+8fkIcPoJ/JqQ8KFGxgSGBjSp86rj9BBOYFdLnzqxvHyjOexp49zzgzE+VTfeOClCt8/H4DKCyQRdArgN+XxgTmIa1TXPrEaym9bAHZuygvly6DgnCuWRz4wFFJExAnTEqJdVy7Q7NrNEUpcpPlIAUzOwBBLJZV0gYvszjVuxytNDSCwoqaDuhKqsCp2AUyaDVF5icHdhUmkacspyzzEV0CmDiMPT+ltbmZZamsRU9gIJS9KYl3oCDLViNq0aYkJoVB8wAVNxugt1xzJ0pZ5mrzgY4FQKcdilAZwLS5KEqurUQQl7oCXF1JN1ayoJSquAcDVFMIqSUSmSmWsgqAotsTeZN9JABdWaQDQOIWKCw6MspYKI97x8Y6QkDD/uBvQ2lLixJWTdNAlWKKswf1b2q3WwDwSLlUx6uuEwOxNYu9OHxETuBjhEJQSHxeOi/HdEMZS0mAlF5wkA48aV7Yo6KWVTJaE0ShKic9gx20i9pMpmESloUUGqiCzAYceA2GKujrOJExQS7Nic3Y/B4HsBprULzRc59KQSSwzP/AHFKbKfWDkthjGXpSxTly3CZRNGCiT8GYU214RCSZVlydpuzqpzqH4j4RXQoXCoNVTAj73wN2jRi1G4EyytQwAYb8AMPto3NOaPIsgRJLKSU9bYnjn1ReKRNkymwfW+8xGLpkKCVhQL0KfjEFlXaJZu3pmD3ilJHA4kw8uYucBLmEF1pF5gGBNaClGeKSoVhzo1TypZpVANMMIkEkbabIsISIa+Kg0aMGzZX+GXpTQsqcElXTQXQr2TQ5NRxhGVK5LayipUsX6KUhCrxDg3XUohIpW6IKLyd3jDCakZfD4Q1JoWLYN2XkzcuIvJ5lCibgvV43lHMP2xDbOSN4FKVpKSp9cKJJo7kLAwAwAZsBBKbQNnxiJdp/lp90ilNj02BVo0AroqKKXaFKj0ei4K60pwjpOhSCpQWLyyCpTKckGhothjltiedIEw2sBxcDo/lZqdkY+lJhE1KUHBCbx2KYUqwvAMXLioxjVWPOK3Roo5OhIAFwAKvAa+NK+kf1RTCkSfh/WKnRfUFJUq6vAl2AExvhlAlbZqrxJUcakuc3NEihfcG2Q0qeqhSTk9adYNR1NF4vkz1IXsFP4Y1Ll5FzMXVVc++7OAWcYRYsugDeKlLTeKboISpmZilTrcuAM8oybHOvXDsWykk0YjVejMTBIuxNOJKcEg7rxJY8WTEttGsVGRx+HVAFpiQ4Y6q2YEkM0xsVGpcly7xPovQapBTcWhKRiAlZcGpTrTC1a8euNWRMvB+oxMAIVmeNCWI4uA5R3EbQhleahjAhymGsfeFWBz7TwgxmGsBnKYa5LDpZJL97B4qJEgt0YfNS/cTk2WwUHAYQWcnvRn3j8hAjosNJl5aicmwGDZcILuTvoz7x+Qhw+gn8mrDw0KNjAlMC+lfSq4j5QTwL6WPnV8fpGU9jTx7nnU1/K5hw1j6wPrnd/xx2wXylUTvSK9W76QIzVHyqYwOJwSPzDtx44wWA6qTuHHDdSApEiw1X+97wwU/38ojMxhEcpbk1r90rlDodlxKmgDsUi+tU0nWShcwXibrhOPQyUoqoo+ByhUBlok8zNUgpcVFMSgpIDF6smoAHSetDCRLM22BEtKG5xa1pJKikXQSpSbt1q9Eip2xxokImTLqxNSlKVKF0JAoHCTeBvOQwYhyBxjQQLt0lQIKkkECh11EkMTiVmhqGOxojRLvIUHSWRLQoPQVW6irogAEF3yhkk1usyVKlzLyiVITeKdoUqWb7pobtCSR0c4NrJNKpaFZlCSeJAPz+9oGoc5MRLl9EURRnqTfIUl2UorXRWAIOEHEs3QAE6oAA2sBsiJIaZcl4x2mILoPH7yjoGgYuPvERm0UV7Sq6VKZyEFmo/HsjPROU0srotaa5CpcDcwpGhaEGhDv9IztKzAyWxGXXQjKFQGhZ7WAKxJzpU10gA7Yw5dqBbxeJZtvYUruwfdCxHZqWIIvkjWWBVR2E4DZhHVqTeQvdWMmRZAUkzFKStdTcLXRkkHZ9TGXbLctI5tCwaZqJPBRzw3Zw1ELL0pd5NWIzGb/AFilzKFLShIa8tANa9MfQRT0baFAOahWNcDvi7okhVqltWqi2zVLHjF1RIeIAeILUgPxjto5mIvYYiMGbRdMhJjgvHagRkeyGY7D2fWJNrIVCIlUi8mzvjSOZlkBGPCKQnNANarUZa7SoFi//dKZRhKnMpAzF0GrPrVqC9S+edGaN63aPMyZaEs+sBTfTOmJzgYtDvexLhW1mUHAbFiDHXE5fJ7Ny1zgicsoPNhAZLIGAYMxThUjZ1UiPSEhKJawLqglSChYS1CS7EADAgNuOyKVVLJWTM1b1NYYP102f5h9LKUhKkglKVKDJVi4zwZt/wA8mQ4vc5swCQCk5pLZsWVXWpUbMzi7x6VYZl5JVi7dbJH1JjzWVKKgEvRKbzPklLOQaO5ThWm6DTQyyJKKlm27zEzNPDFm1zF03k4Zp8ImEZ6ZiqG9974mkWoYK7cuvZGZu4yLJhjHRjkhoDMrrdzlAhyoGsfeGRHxwgvWKwI8peka+sPXJz9lo0iQwm0V6GX7iflvq3GsF3J0+bPvH5CBDRqvMy89RO/LaaniYLeTZ82fePyEEPoJ/JrwoUKNjAlMC2lh51fH6QUwM6V9Ivj9BGU9jTx7nmtql/6uY49Y4pf1zWnz6oMJCfNo4JwplAla0jyyYzDWOSj65yGbdXXBlIHmxwGTZb4TLRCtGeZiMLrXt8YnVFacsEFiDTb8IpCZZFMoq6R0am0JqbqgDdV8woZp+MSS7RTFI3Ew6F8O2E0ALr0VaJACZaSEihMskvQ43Q5Lly6WyEczLBaJzBSFkV9ISBU1JSpsQWcAkGubQWyZwKcQTxxGP1iKaoHMCnZWsK2SUNB6Hl2dLMVLZnGT4gPtOJz2NQat6IEYs77ndolTi3GEwJkEHA4Yhq9USmKhDEHYR974sibu+93hEMZ0z50jF0nK6TZbcBTAfONS0WoISpZ9VJUeofOKspPPyUzAwKk3mxFRg+7bC2GDyU3SCWCcuumcaMlKUMohzRhjiNnZXKKcxYDpUCLruWwDvnxi9oSXeWCcqNuxB3UPXSGwIgVzCVXbiEg1YEnEMXNKN2RnWkgAELfVdgE4Pnqu0FOk5F1CrjYYE7WNH4GB60yQAE3WKQ96j48GOYEJOwZlmatJAcFLNeAZuIfYcfCNfkfI/wBQsn1UUxzIGJxo8c2NCeaUG1SCFUD4PU7mDRpciLDclLWT01U4JcfMmHJ+mC3CgEZwqRE/ZDh4xLJYTRQNoUKUjo20bPjCLxZbIiNUZOktLBJQwwLq4O3yJi0u27B1vF0Ti26MywSlJtM1RSoJX0SUlv8AGEDvKvQKlTFTJKFsaqug9IVKk7cgwbCC8TicT9IqfxDXKAVuCxLEh2diSGwIjVSB+L17Z5rKC5KyVEoIJB9U4saKFTwzheRrmHUBUSASznb0llwzg4HHKPS5NuSsBSg6VAEFuuoPbHCJ8lQcAiqB0VJ6arqSARgVZ7jF5EPx1WQP2SwCXZ1CpWsAGh6hdrQOa54xraKDSkpLukMXHyi1aDKQAo3iC9UupgMSbuAEd87LCwi6XLazEpchwHNHIHy2xLtmqnFbHF7OOVqekWpVrl3VqIYILKBSxBYGg4KHbEdsmykgFiXKhqAkuHd22N8Imi15US2C1eorEYHaNnVFtUYZULyVSySWQoA0JvAkCuJZJpGp5WgKQgllLBKQ2xn66wEzcd0PNxgQ5TnWIf1hgQ+I6+uC6bjAjyndzj0hizY7taLiYyCfRh8zLP8AInN8tufHPGCvk56NXvfQQKaL9DL90fdKdlOqCrk56NXvfQQ4fQT+TXhQoUbGBLA1pIecXx+kEsDGlB51fH6RlPY08e555PbyyZUdI4Eg9M4tn8Ot4NLOQEJ90b8tpxgGtqmti64KPSUw6eA3Vw3vnBEvSglhAMtatUF01TgT0uqE0UmdrE4qopF13qKtew4tntfdGfNsoSolSJZckhrwL3jddqUJGJqx4RPLtqlLATJWHLORQbagZHHjE2kNDX9ZShRjrKN2m1JYNFKhezKlaPKqky9Z7zAvUi8Gwd73wiz/AA80UCgKISldVVZiCDk112zbLGO5ehJgxMtSSAzS01wL0OBbsJwoz2exXCy1BTkllBin3HJN0bN9GzdoRnJkJllDmUVJYm4tTsLoDV1Wu8TEhsYKiZipJrViQxq7V2n4nGL1rkgul217xUliR7KWxSejkxHGKwRVucmrIJLEDqfnKUbHdEiHslgmIJVKVKBwCmJBBY4OfWr1xrWRcwuZigcLrZYuDSvGKdls5Crxa8xG0l81EAAtkGpHFu0nLkhlEqU3RTTtbLi8JqwNu++XXGVpLTsqVqk31OwSku5+lYGbbpebNcFV1Hsih68yOPZGfIa+nf8AGlKbYWI7NLTWm5k5JQBcRnV33EthEOitNzpKAlBCkj1FDfViGI+6RBcJrl9/f28cXbp8YfrYC/adNS51VoUksxZj2Ox+cXrJOVJAWk3kKHTGGBooeqXL9UDVqkVvO2/x64uy9CTygrBZLAhSF6p4in3jCaQBHa9Nq9oXTdILY/HAsQWjIm21C1BV9LBTlBoWYuHO/KMhAmAXVJUz5Y/ChhlWVIxC1P8AeHVAopBZrC3BSFS5QW6m1vn1kMOqC/k1dEsoSoKIOsAQQmmHGPOFzVJN0MkbKuQRt4ZCFIQtLqQTiKocHPAhjClC0NOj2TmhCVK3x5fY+VFqRhMvjYsA/Gh+Ma1n5dLFJkkHbdUR8FA/OMn45FZILrbJIr2+MZVtsV4kg3VfA8Wh7LyukTilBvIvMxUzPsJBpxNI0p1mopndqCErizRSTXsEJ6FYH/totWOQVgElkjIO/wDgfGNeRoMYrU53Ubh4x1ZtGXCoYpNRXPNwI1c1VIhUnbIybopGdKsykzVL1SlRd76na6A1xrpLjF42LUEy0KUwoM9uAqcK5xQk23zZCAZi0hTKCCxIJAJIADlnIGwimEEUW5op2KTMSgJVc1UgApJPaCBEciyq1ypQBUZZ1NqFXgrXBarUqKRqWq0G66ZZUqoIuKFbqiGJGF4CtflGfapa3ZKV6xSwDBxgTUuku6twbfD9jUotUyU2cqkc1fSXcKvjaXoUXRR8M4tTbOpU2Wq8i5LLihvdEgjG6xfZSMsWpSWBlTXwqkPxJdj1b98XLLNKqlF0H2iH7A/zgE/HH8JE2ZR54LKQJhfUJcaqU+slvVeJpVhVzK5ZXeK1LqcwpTkG6BUgnLE7I7REOlZ8xKkhBFQSaP8AHKE2S4pElr0demomBZTdUklNGISFAZO+uc8N7RDa7Cpc5M0LGpdYdar5JajpUwbZWIdHWydMJK2CEgklt0RI0ktZmMyUpSpQzdsHeFkJxNhS9sCfKcVJajirA5jrje0Ta+dBSoC8K0zHDIv84HuUyWUWA6QwSX722Lg0xSCrQ/oZY/lGTZbBQcBhBXyc9Gr3/oIFNE0ky8tUUZm3Nlwywgr5O+jV7x+Qhw+gn8mtDw0KNjAmgZ0n6VfH6QTQM6T9Krj9IynsaePc8/NnK7bMALFycRgFE7KbW8QxCdHc4EhYCrmFVJrt1Tu2UaMKZInG1T1SEurWF4sAHUaknE47S+5oWi1zjMVInTbRKm3SpJBlKSoChunmqNshFGrZjKlz1yxLSFplpUCkkllKu3K5ukNlXJqvyh0guVLlgoSoTVpl3K4EEkkuMADT4xDovRfk82pVMMwkmasuokCiSPdvYb8KRzyyoLKdloT/APhcL9H+FmbYZMplTZYCCQL4KmBJYXkvqgks9RtaNNOhZRxQGYBsmBf74CIdKFJs84L6PNrd8GunGMFGm0GxyxMX5xMtLh0kvcIqku5zwoWJYAxLth6CefoGQsB0AMzMTkAMH2JHZGTadBSk0MsFIcA1pUlm6z2wH2XSs6asIlXVLVgCmWnB8HAcsHZ40rTItCBLTMDLWpg/MpSqlUDN+yBJrdibTFbtJhHmpAZIcFQq226D940jMXZm1ncnN3facfjF8aNnqvpTLCigspN5FCwUAdbYp+uKabDOM1UpKQZiQ6pfOIcBgfapiO0ReRNFRU34ZxFJotJ2KB+MXpuiJwmBCkALUCUpK0AkD+qsRfwaepQCZetrML6AdRV1VCp2CqPBaA6oFEZff39uK07pJz+840rdo+chS1GWEsCs3pksMl+kReNAc4itWiZ6EGZMlgISASq+ghtvS3/GFYEUtAI1sDF/QmkPJ1c3MrKViNj0fhtHXGcpRkrMtd0EYgKCm3G6SAdx+EJawrOuX39+A0Bu6S5MXVXrO5lraiS5Baruapjiyck1THeYpF05uTXMAsw8DFrkpp4oHNzXCMASOifZP8p+HDAy51JDjEYeEZuUl6LSTAm1ckJgqFhZGbMcXwcOeuMu2WRcoEFJGwvTA4pNQeuPSEz0hLk4xgaetKVASyHKyycMcg5IDl9tYIzbBxR58ZRO0kl61cxLLQ/HbGl/B7QkhBlgFd66CtLlg5bWyBir/DbTzwl80b5BLUIKcCbzs2WOyNbRFFNMp3ZqHHL4QVcl+UbNJnKp/trUcP5Sfk/DZGYdDTucEohAmXLwReDhILOGDYxXmaGnmbzfNssgqulSQ4GJSbzHHLCE6Y1aPSU22W3pEd4eMcKtsv8AMR3h4wDWqdaJEsCeuahSiSlXPlRIAGqEpUcNvCLNkRaJssmWudMSSWmi0MXH8ql4bix3xngVYT2ifLUlSecQHBDhQzGOMU02sodKDJUn1SZgSS9S4AIqp+FBANb9KT5ajLVOWSksSmYosQag3VEOMDF6zWe2qQJt6cUNeCUTakCua3fczxoo0Kwn/iS2wkg0wmgipxwGGLQx0hMbGSCFfmCqWLjccBniYFrGLRaXVJmTGDaonGjilFLerP2xbFktEyYyVThduiakTqoJAJA16uKhtrZQ6CzbVpBRICkymcYTQW2tq7PusT3pX5gb3hAxKss+cpSkKmhIUpN3nCLt0tdUSrGlWfjFa1Lm3lMuYgoBcFarhbFlKbZvgxGpNBjLmy3rMSeseMVNKImmYaApozgENvemJMB9i0sszASVtVxeU2BDsTViQc8IKpXKiTQAmmQCjhspWJlCwU+SGRYlKWQgEJJIJqwTnjiGyjqTIVKM0KBcy1AUxNGY5xZ/Espnq3Av2M7b2hk8ppRNL3WFD4kRGmVkd6CsK03lKDUYA47XjG5UjXVx2EZ+1hGtM5UShje7D+2MHS1vTOvKSSzjFStuaSAOqNIRolsLdFDzEvJkhm+j1bjXbBbya9Gr3voIFNDkczL90be0PVuNdsFvJw+bV730EOH0E/k1oUKFGxgSwM6T9Kvj9IJoGdKL86sPn9Iynsa+PcBLTp1VmnTxcvAlSsGYuRe2LFBiRgQ9K1bNyjC5qZ82XMVdQUITLQCkXiLylLKmJN0Uy3wZLsEpRJMtBJxJSkk8aVjgaPkA+il4ZIT4RNoumCVtt8+0qQqVckJlqCkBatdaqioS9GJF3N+uG5QaVVNCZa5MwTJMxKyZTTEm6CDmFCisxQwXCxyThKl0/kT4R0nR8r8uX3E+EFoVMB9O6am2lF0S+aknF1ArWxwUB0Uu1M4xpQKLy102DAl9gPDsPb6sNHSvypfcT4RKiwSvypfcHhCzSDE8l0LpDmJqVc2FkFwCq4Hwqbpw2UY9kaumOU82eAnmhKUkmqZr4pKSkgoYhjhHpIsEr8qX3E+EdIsEr8tHdHhEPyLegUGeY6A5QKsqFBMlK7xBKlTSDRISA1zICFZ9PlFpXaBZxfWOiZtA4AJGo9bopvj1AWCV+Wjujwh/IJf5aO6PCJ1FwPB8nlendPzLSKyxK1SlTTHCgSCyklGLppURBobTBs0wzBLTMWQUgqmGgJvEMxzrjnvj1vyOWP8AbR3R4Qwskv2Ed0eEPVVVQYPk8n0/ps2opKpQlqSkpJTMNUnFJBTXt24xesPKxUuSJPk8soCSnWmkuO5vw6o9L8mR7CeweELyZOSU9ghaiqqDB8nh19jkBlrP2lhXqEaOj5aJuM0IUGckBgHAvY1pltEeviyp9kdgjsSE7B2Q35uhYHmsvQgvVmLxKSea2AazX64tSNmxrWEhN92AqpLbNU+cxD45s7mC8ykigSOwQ90bol+SysQGsdqZSkLtCZiBMWNZIDsMiDSuGL3niW32tQKVS+aWxchUy7gQUsWNH4YCDWkNchZ9BieeaQ5QzgqXNXJkvLKmuzX6QYuANn3lFQ8rJ5miaEywkJKebqxcgklWLuBu4x6e0Mzw15FwGL5PM/xSTPE/mBfEsy2EyhDu5eW9HPbCPKqYqaJ6pCVFIUlCQtgkKa8+qSpRu40DZZx6XuhwXg1FwGL5PL7dyl52bLmLsqSZYN1N9TVILnzesRd/xFzRnKVaELKLMi6VrWq9OZiouQHQKVAAEeipEcz0w9RbUGL5PKJOlkMtJsqFX131FUwuTzl9gebol8tm3GLWiOUcyVeQiSk3lqXrzAKkuQGlgdtax6S8cdcaZp/gsezzix6aXIVMUmzoHOqBKecJANcGRQEknriwnTk4LWDIlHnSlV0zCQl0gM91gGSCxwLweEjIwwVvh5LgMezzKy2ydJCkyk3NdRICwpNckhUsilajHfGhN5SWhEsDmklZB1isHrKEJA6qQdqMcGHl0GPZ5LZUqSXKSQwBpWn/AFuieTo5RFGuvma0NHGP0j1MDfHMPMWAB3lKwXrqWlUwqDIARrC6DitxgGBOLxFZDMYqUshJmOsJcLBclCkA4h+kkNjB+RDtCyHiebWixrUpRAcqJL9F3ArWg2NhSIpFnUlKgEqej0O3IHpUb7pHpztDBUGYsCnopJ5pDu93Op4uceOeMFvJ0NLV730EYHOJGJje5OLdCmwvfQQ4bhP5NeFChRqYEscKkpOKQeIENCiSjnyVHsJ7oheSo9hPdHhChQAP5Mj2E9ghvJUewnsEPCgAbySX7Ce6PCH8mR7CewQoUAC8nR7CewQjZkewnsEKFAA3kqPYT3R4QvJEewnujwhQoAH8mR7CewQ3kqPYT3RDwoAOfJEewnujwh/JEewnujwhQoAF5Kj2E90RybHL9hHdHhChQAOLIj2E90eEczLNLcOhNS3RGwn6QoUADHR0o/7UvuDwjsWOWzc2htl0eEKFABH/AA2T+VL7g8I6Fhlflo7o8IUKAQ5scs+ojujwhhYZY/20d0eEKFDAdVjlnFCO6PCEmxyxghHdHhChQAMbDL/LR3R4Q3kEv8tHdHhChQAdeSI9hPdHhC8jl+wjujwhQoAF5HL9hPdHhC8kR7Ce6IUKABjY5fsJ7oheSo9hPdEKFAAvJEewnujwhjZEewnujwhoUMB/JUewnsELyVHsJ7ohQoAHFmR7KewRIhAGAA4QoUADwoUKAR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 descr="data:image/jpeg;base64,/9j/4AAQSkZJRgABAQAAAQABAAD/2wCEAAkGBxQSEhQUExQWFhQWFxgaGBgYGR8cHBwfHRgdHRwYGBoYHCggGh0mGxcfITEhJSkrLi4uGh8zODMsNygtLisBCgoKDg0OGxAQGywkHyQsLCwsLCwsLCwsLCwsLCwsLCwsLCwsLCwsLCwsLCwsLCwsLCwsLCwsLCwsLCwsLCwsLP/AABEIAJYBUQMBIgACEQEDEQH/xAAbAAABBQEBAAAAAAAAAAAAAAAGAAEDBAUCB//EAEUQAAECAwQFBwoEBQQCAwAAAAECEQADIQQSMUEFIlFhcQYTMoGRktEUIzNCUnKhscHwFlNU0hVigpPhJEOi8TRzRGOy/8QAGAEAAwEBAAAAAAAAAAAAAAAAAAECAwT/xAAhEQACAgEEAwEBAAAAAAAAAAAAAQIREhMxUWEDITJBUv/aAAwDAQACEQMRAD8A9qhNDwOaWmHnVVIw+UVKVIIq2ETQmgKXpmWCQZ6A1C8wBtoYmkN/HJP6iW//ALE+MRqdF6fYbNCaAb+Oyf1Mr+6nxjr+OyM7TK/up8YNToWn2G7QmgJ/j8gf/Jlf3U/uhxyjs36qT/dT+6E/K+Aw7DZoYiA38R2f9VK/up/dD/iazjG1Sv7qfGJ1nwPT7C8iE0B/4ls36qV/dT4w55TWb9VJr/8Aanxg13wGn2F7QmgP/Etlf/yZL/8AsT4xz+J7N+qlf3B4wa74DT7DKE0BauUNloTaJW0a47cYc8pLMz+Uyu+PGDXfAafYZNCgO/E1m/Uy++PGOTyls36mX3/8wa74DT7DJoTQFDlJZn/8mX3/APMdHlRZ/wBSjvwaz4DT7DK7DNAcrlTZ/wBShvejlPKWz4+UI70Gu+A0+w0aHgMVyqs36lHejiZyos36hL+8YNZ8Bp9htCgM/FNm/UJ7TEZ5U2av+oTvqdrbN8Gu/wCQ01yG7Q7QDDlTZsp4/wCXXlDK5XWan+oG7peEPWf8hprkOmhoA18rrNnaB/y8N0Rr5VWc4T+NFeEUvI+BYLk9CEO0eeDlbZvz9uSsuqG/F1mOE9/6V/tg1HwGC5PQ4TR50rldZvz/APiv9sN+LbN+ce6va3s7Yeb4DBcnozQmjzkcrLMac8/9K/2xH+LbM9Jxf3V/tgzfAYLk9KaERHmh5X2f8891f7Yc8q7PnOPdX+2DN8BguT0lodo8z/Flm/OPdX+2HTyos5ciaSzDorzwHRgzfAYLk9LaFATItJICkksQCMc+NRBJoFbyzV9Y/IQ4zt0EoUrNKFChRZmdmBvS/pVdXyEEpga0v6VXV8hGc9jTx7nl1sQDNmCjc4l6ghucq+wNlsoYuq0tYUKupszVYKJlJfe6pgI62MRyVlNqmlIBN4sCAzuWvV7CK5mtI17fMtcxBT5Mm4tDMFpUQa1F4peh2UIeuESUKbKlEXv4fMVn/tl+yaYqaG0MifMmqnSwm6r0YycUS+OAqc7xi9YZtolS0y0WQgJDC9Oltj/K7CO7JY7Tzi56lyxMUEp5oPcZLsCvG9rHWA6jCGQ8qZAlolJkoQlS13b11JLJQpTawNNUdTxrTNDWebLDykpcAugXWJGIanbGPpwTp6EpXZZgKVXr0tctYwKSNZSSxSo4jZFzy61qTdlWYS6NfnTUsnZqocmJewARa9HmUuak15td12dz0ga4OC7bt0S2dcpcuYZqkpUgIuAs6nLKFaqZOHZBVJ5IABRXaFFa3KywqolyR15bo7/CMu8Fc6xGLJDHiMA4pRoM0TiwTnGSZMtaVJvkTHQSl0sTccgYkF2zwDRNbpcgoW00EiTLUhIu1WSq9KYCjMNbJ3LwTJ5IS2YTlVS2CcHf5wkckZYIaaRwArvJx6oWSHTBS02OQmaEpmhUsqQFKKk0BGsQGqxrkA2bxFa7NIQxTM5zzkwKF5L3A90pTRyQBk1WpBSrkHKP+8viAn4i60do5DyklxMmOzYJrRtjwZrkKZgz0ygJ6BNQsJCVSC6dYnEGlGIGwRTmrHNpSlCSb6kunAkEayXGBo24CCz8GSyAecW49YBIO52DdeMPM5MS0EK5xYLkiicTjS7BkgpmDY9BTZrXUpEvaaA5EijtTHMARpyuScpKnXOUU56rDvF6H4xcn6S5ugAUkGrFj1EUpvYbxFGb5QoEyUKunMl6E7yX6nHGFbYei7N5JWco1VKSp3C3x3KDYQLTLOqWvm1gXVUSWdJOVT2HrggsonISedSQMgeixSbwGwUBGzCMy32txcZ3AJfBW876Q42DM8K80p0BwoDAO7Krhuwi1b1yRKWmWsFQRLIDM6i98E3NZvZpial4vaFsUueplqUFO4IKWJAwIKXvMeto2k8kJQBZcxzip0vwe7TqrA5JP2CTBC22eQFjm1qMsXLxvVGtrXXDKbewDYl2DybNZlTZZ55XMqv3gU3VIAa6HAIJKhli+AgmmciZKjeK5rs2Kf2xyjkPIGC5tKiqf2UwygzXIUwasa5YE11t5kqSKG8tyyVBm6nyBcOwnWbKkzkpVghJQSAQvaggSwUmgYQRr5KyS4KphB2lNDtBu0/zHUvktK9qYaAYpqAXD6sLJBTBCbNQJKbh84pCitLBgQRcSCEvhkMSMUxWVZdW8o3RvzNHCQceMHX4UlFRVemOcyUluGpSIp/I+SWJVNJAprD9sNTQUwHlmWpWteKQ966Q5DYgkMCT27sYurElHOc3OJZCVSyQwUSSClV4MGS1M36o1rdoGxyPSrmhw71UMWxCGdznWOJqLCHSqZMwLhSTkWJ6FCDR40sVFEqsyVT7qnCUEyyWTzhI6AdG1xe39sMydKRLBllN9SJhIJS6a6ooMSD0cTWojSSmwC6Ocm1SboY1Cg1NTN/jvjSs2gLNNCZiFKUlg1QzNQMR8ILQUB6ZLgklhmcjwGZiIKQdUFmzofhuwzg5m8lJKsVLIrmOvKGs/JSQhQUkrCgXBvOxxBYhjXKDJBiyorTPNAAWQ3QA6yhQBpVWrKUK41Lxds80zEBcuzSFg4FK0121KNtIltMq20uKklgXqpN58DdKVMRxaucQaOkWqVL5tEqQAKuqYoudpaWK9kL8K9lDRtgMy0rM+WlCgAQhODOwZQxrUkZ7I0OUqebs5uebvKQl00IBUHYiuGzbDo0TOVM52bOHOhJSgS0shLly4USVuwd2wo0V9LybTMlmVMRJUktrJmFBoXBurQpsMHML9D8NKwyETpEvnEpW6A5IxpjtEBVusaZU6dLBcJWhiScCL1SMGdoJkJttxMtCJEkAABRWqYQAMhdAJ4xgaSsPMuCorUVutZLlSnxus3Vk0OImG2jPQy8OgnDhk9e2sFfJ4ea/qPyECWileal+4nbsG36wX6A9F/UfpBD6HP5NKFDwo3MCQwM6W9Kvq+QgmMDOl/Sq4j5CMp7Gnj3POCP9TNpUKJDp/nOG4+1nBAZSytKwpgEp1atRKxh/WO6OodWP9TNw6RyKvXNWGHHA5QWoGok7h9scICh0rUzEuWqRQb4ro0khSb2s1KlKg4JYMSK9UTLNM+MZNlsqxKKWTeZLG+ogkEHNOqGGTwUJtmyuelAc0A4viwDCpMdSreilaEHFw10sp3wIJEV0hZQXSgKOTlSTxN0H4dsZ/wDDzcuhRChfYJqGWoKY3gSwYVoYTVit/hqT7bdWEl6tVjdrgCoC6CWwPhDIt6CVNe1QfVNWobtNatKbtsVp0srmIwAQXqSFGldXoqctXLZDS7OsTFTFXXKSlLFTGtLzg3cGo+PZFBbLaLakpQoEgL6JNMATXZRJxjmdpNIYF31cEkiqikVAYOoERVlaOUuSlClBK0PdKS4LpKa3ktW8acKxKvRyhzQUpwgucnZJAwxqQcoVIPZaTOQskDpOobDqquk1rjSGk2gX1IfWQBeb+ZyPgIq2PRxRNK77pIXQtQqVe2VD746s1gWiaqZeGtecNhUXMq6oY8aQUh2zTFpIG3ZENtQq7XElvuv0iO1WsS3WasCWAqfD7OUURNmTkgqDJPs449EF6YCv/URRVkuj9Ggm+oCtUjZtPExty0t/mKKFNh1RacttxiGNDzrpDEfbQIWvk5em3wsXcsuojjG9apihEMia8VFtCfszZmgUpAVLVdWK51PbSNzQ1tvJCJnTG3PrzwpFG0LOAP39YoT5hSoVYqoDkFVKT2gDrh1a9hsFqlp8IEk8qJ160JKJTyCEuCplEkjM0GrjXhBOJgmSwoUdidxzEZFp0IhSitOqpXSZKS+bm8K/KIjX6aYtq0Y1v5WTZS2UiXcKlJv1xSQ94O4TWh35VhWrlHPE0SbsskoUo0LOlBVdGtUUZz2RzpuzyJCpaFXpipymuMnWNEkqVRncVxiqu2yedmC6rnkOp2SQQAAQFlIIxbBvnGqSf4Tt+kkrT88zFoSmUSgJJu3mLlIITtYqxwLQ45XT/PDzZ5tV0EhQBoouTe1aIo+0CKNjtEuZdUmWpIWCFKBSVJZ6rN1w9wtXEZUibSvMS1JDebmlN5V1F0FnTfvJcku9cHh0r2K3W5LpLTBtEwSFolqQErW7KHQSos16rhOcc6J5m0BZmSiFpK0PzhIN0XiHVgDj88oqWmaiXOF8EAkjnmQcXASp0i7TEbzFvR2lkhUwcy5l6oDhI19iEoYEipzi/wAIcPZkeWIASoySj1SSFlKUmjc4FMdXJhsjYl6WXZ1IkoSgJmTbiQb+qHCATWlR0Rg2TxSsdslLYokhIvXbroJSAU61ZXRBUKu78I6nW6UV3RKF5CTMvqWFPX+aUWU9XDYYwyKNOfylmoloWUIIBHOs+qCSNUYksASf5hHNv5TTUEFIl3VzEhDgl0kPzjggNszNcGjJmW2XzPOlCqm8pB5sE1a8GlV6RFWcPjURbBlFYk3XUhF8giXcSGB1TzJJOtkkVeCg9l2dyjtCJkpChLdapiSyFFrimBAvOp9kcfiacEp1EKUpTKKKsAx1QVC8piKPSILVMly0GYZazMCryh5slIvFJLmXQkpe6Bm+2NqwaIs81AKFEpZwLqAAVAawCUM5AFd3GF6H7KWjdPrmzFS1gpolIZJSpN5xeJJZnA7Y2J2jgoMpaiyiQSXxy4CIZegkoIqSAQWDByMCbqQ/XGk8J9DXZGiWyibxL5E0HCBflIrWZ638AquOzbvygrEyBPlOs3jUteFDdAx2ivXBHcHsE+jR5qX7ic39UZ58YLeTvov6j8hAnoweZle4n5DMUPVSCzk76M+8fkIcPoJ/JqQ8KFGxgSGBjSp86rj9BBOYFdLnzqxvHyjOexp49zzgzE+VTfeOClCt8/H4DKCyQRdArgN+XxgTmIa1TXPrEaym9bAHZuygvly6DgnCuWRz4wFFJExAnTEqJdVy7Q7NrNEUpcpPlIAUzOwBBLJZV0gYvszjVuxytNDSCwoqaDuhKqsCp2AUyaDVF5icHdhUmkacspyzzEV0CmDiMPT+ltbmZZamsRU9gIJS9KYl3oCDLViNq0aYkJoVB8wAVNxugt1xzJ0pZ5mrzgY4FQKcdilAZwLS5KEqurUQQl7oCXF1JN1ayoJSquAcDVFMIqSUSmSmWsgqAotsTeZN9JABdWaQDQOIWKCw6MspYKI97x8Y6QkDD/uBvQ2lLixJWTdNAlWKKswf1b2q3WwDwSLlUx6uuEwOxNYu9OHxETuBjhEJQSHxeOi/HdEMZS0mAlF5wkA48aV7Yo6KWVTJaE0ShKic9gx20i9pMpmESloUUGqiCzAYceA2GKujrOJExQS7Nic3Y/B4HsBprULzRc59KQSSwzP/AHFKbKfWDkthjGXpSxTly3CZRNGCiT8GYU214RCSZVlydpuzqpzqH4j4RXQoXCoNVTAj73wN2jRi1G4EyytQwAYb8AMPto3NOaPIsgRJLKSU9bYnjn1ReKRNkymwfW+8xGLpkKCVhQL0KfjEFlXaJZu3pmD3ilJHA4kw8uYucBLmEF1pF5gGBNaClGeKSoVhzo1TypZpVANMMIkEkbabIsISIa+Kg0aMGzZX+GXpTQsqcElXTQXQr2TQ5NRxhGVK5LayipUsX6KUhCrxDg3XUohIpW6IKLyd3jDCakZfD4Q1JoWLYN2XkzcuIvJ5lCibgvV43lHMP2xDbOSN4FKVpKSp9cKJJo7kLAwAwAZsBBKbQNnxiJdp/lp90ilNj02BVo0AroqKKXaFKj0ei4K60pwjpOhSCpQWLyyCpTKckGhothjltiedIEw2sBxcDo/lZqdkY+lJhE1KUHBCbx2KYUqwvAMXLioxjVWPOK3Roo5OhIAFwAKvAa+NK+kf1RTCkSfh/WKnRfUFJUq6vAl2AExvhlAlbZqrxJUcakuc3NEihfcG2Q0qeqhSTk9adYNR1NF4vkz1IXsFP4Y1Ll5FzMXVVc++7OAWcYRYsugDeKlLTeKboISpmZilTrcuAM8oybHOvXDsWykk0YjVejMTBIuxNOJKcEg7rxJY8WTEttGsVGRx+HVAFpiQ4Y6q2YEkM0xsVGpcly7xPovQapBTcWhKRiAlZcGpTrTC1a8euNWRMvB+oxMAIVmeNCWI4uA5R3EbQhleahjAhymGsfeFWBz7TwgxmGsBnKYa5LDpZJL97B4qJEgt0YfNS/cTk2WwUHAYQWcnvRn3j8hAjosNJl5aicmwGDZcILuTvoz7x+Qhw+gn8mrDw0KNjAlMC+lfSq4j5QTwL6WPnV8fpGU9jTx7nnU1/K5hw1j6wPrnd/xx2wXylUTvSK9W76QIzVHyqYwOJwSPzDtx44wWA6qTuHHDdSApEiw1X+97wwU/38ojMxhEcpbk1r90rlDodlxKmgDsUi+tU0nWShcwXibrhOPQyUoqoo+ByhUBlok8zNUgpcVFMSgpIDF6smoAHSetDCRLM22BEtKG5xa1pJKikXQSpSbt1q9Eip2xxokImTLqxNSlKVKF0JAoHCTeBvOQwYhyBxjQQLt0lQIKkkECh11EkMTiVmhqGOxojRLvIUHSWRLQoPQVW6irogAEF3yhkk1usyVKlzLyiVITeKdoUqWb7pobtCSR0c4NrJNKpaFZlCSeJAPz+9oGoc5MRLl9EURRnqTfIUl2UorXRWAIOEHEs3QAE6oAA2sBsiJIaZcl4x2mILoPH7yjoGgYuPvERm0UV7Sq6VKZyEFmo/HsjPROU0srotaa5CpcDcwpGhaEGhDv9IztKzAyWxGXXQjKFQGhZ7WAKxJzpU10gA7Yw5dqBbxeJZtvYUruwfdCxHZqWIIvkjWWBVR2E4DZhHVqTeQvdWMmRZAUkzFKStdTcLXRkkHZ9TGXbLctI5tCwaZqJPBRzw3Zw1ELL0pd5NWIzGb/AFilzKFLShIa8tANa9MfQRT0baFAOahWNcDvi7okhVqltWqi2zVLHjF1RIeIAeILUgPxjto5mIvYYiMGbRdMhJjgvHagRkeyGY7D2fWJNrIVCIlUi8mzvjSOZlkBGPCKQnNANarUZa7SoFi//dKZRhKnMpAzF0GrPrVqC9S+edGaN63aPMyZaEs+sBTfTOmJzgYtDvexLhW1mUHAbFiDHXE5fJ7Ny1zgicsoPNhAZLIGAYMxThUjZ1UiPSEhKJawLqglSChYS1CS7EADAgNuOyKVVLJWTM1b1NYYP102f5h9LKUhKkglKVKDJVi4zwZt/wA8mQ4vc5swCQCk5pLZsWVXWpUbMzi7x6VYZl5JVi7dbJH1JjzWVKKgEvRKbzPklLOQaO5ThWm6DTQyyJKKlm27zEzNPDFm1zF03k4Zp8ImEZ6ZiqG9974mkWoYK7cuvZGZu4yLJhjHRjkhoDMrrdzlAhyoGsfeGRHxwgvWKwI8peka+sPXJz9lo0iQwm0V6GX7iflvq3GsF3J0+bPvH5CBDRqvMy89RO/LaaniYLeTZ82fePyEEPoJ/JrwoUKNjAlMC2lh51fH6QUwM6V9Ivj9BGU9jTx7nmtql/6uY49Y4pf1zWnz6oMJCfNo4JwplAla0jyyYzDWOSj65yGbdXXBlIHmxwGTZb4TLRCtGeZiMLrXt8YnVFacsEFiDTb8IpCZZFMoq6R0am0JqbqgDdV8woZp+MSS7RTFI3Ew6F8O2E0ALr0VaJACZaSEihMskvQ43Q5Lly6WyEczLBaJzBSFkV9ISBU1JSpsQWcAkGubQWyZwKcQTxxGP1iKaoHMCnZWsK2SUNB6Hl2dLMVLZnGT4gPtOJz2NQat6IEYs77ndolTi3GEwJkEHA4Yhq9USmKhDEHYR974sibu+93hEMZ0z50jF0nK6TZbcBTAfONS0WoISpZ9VJUeofOKspPPyUzAwKk3mxFRg+7bC2GDyU3SCWCcuumcaMlKUMohzRhjiNnZXKKcxYDpUCLruWwDvnxi9oSXeWCcqNuxB3UPXSGwIgVzCVXbiEg1YEnEMXNKN2RnWkgAELfVdgE4Pnqu0FOk5F1CrjYYE7WNH4GB60yQAE3WKQ96j48GOYEJOwZlmatJAcFLNeAZuIfYcfCNfkfI/wBQsn1UUxzIGJxo8c2NCeaUG1SCFUD4PU7mDRpciLDclLWT01U4JcfMmHJ+mC3CgEZwqRE/ZDh4xLJYTRQNoUKUjo20bPjCLxZbIiNUZOktLBJQwwLq4O3yJi0u27B1vF0Ti26MywSlJtM1RSoJX0SUlv8AGEDvKvQKlTFTJKFsaqug9IVKk7cgwbCC8TicT9IqfxDXKAVuCxLEh2diSGwIjVSB+L17Z5rKC5KyVEoIJB9U4saKFTwzheRrmHUBUSASznb0llwzg4HHKPS5NuSsBSg6VAEFuuoPbHCJ8lQcAiqB0VJ6arqSARgVZ7jF5EPx1WQP2SwCXZ1CpWsAGh6hdrQOa54xraKDSkpLukMXHyi1aDKQAo3iC9UupgMSbuAEd87LCwi6XLazEpchwHNHIHy2xLtmqnFbHF7OOVqekWpVrl3VqIYILKBSxBYGg4KHbEdsmykgFiXKhqAkuHd22N8Imi15US2C1eorEYHaNnVFtUYZULyVSySWQoA0JvAkCuJZJpGp5WgKQgllLBKQ2xn66wEzcd0PNxgQ5TnWIf1hgQ+I6+uC6bjAjyndzj0hizY7taLiYyCfRh8zLP8AInN8tufHPGCvk56NXvfQQKaL9DL90fdKdlOqCrk56NXvfQQ4fQT+TXhQoUbGBLA1pIecXx+kEsDGlB51fH6RlPY08e555PbyyZUdI4Eg9M4tn8Ot4NLOQEJ90b8tpxgGtqmti64KPSUw6eA3Vw3vnBEvSglhAMtatUF01TgT0uqE0UmdrE4qopF13qKtew4tntfdGfNsoSolSJZckhrwL3jddqUJGJqx4RPLtqlLATJWHLORQbagZHHjE2kNDX9ZShRjrKN2m1JYNFKhezKlaPKqky9Z7zAvUi8Gwd73wiz/AA80UCgKISldVVZiCDk112zbLGO5ehJgxMtSSAzS01wL0OBbsJwoz2exXCy1BTkllBin3HJN0bN9GzdoRnJkJllDmUVJYm4tTsLoDV1Wu8TEhsYKiZipJrViQxq7V2n4nGL1rkgul217xUliR7KWxSejkxHGKwRVucmrIJLEDqfnKUbHdEiHslgmIJVKVKBwCmJBBY4OfWr1xrWRcwuZigcLrZYuDSvGKdls5Crxa8xG0l81EAAtkGpHFu0nLkhlEqU3RTTtbLi8JqwNu++XXGVpLTsqVqk31OwSku5+lYGbbpebNcFV1Hsih68yOPZGfIa+nf8AGlKbYWI7NLTWm5k5JQBcRnV33EthEOitNzpKAlBCkj1FDfViGI+6RBcJrl9/f28cXbp8YfrYC/adNS51VoUksxZj2Ox+cXrJOVJAWk3kKHTGGBooeqXL9UDVqkVvO2/x64uy9CTygrBZLAhSF6p4in3jCaQBHa9Nq9oXTdILY/HAsQWjIm21C1BV9LBTlBoWYuHO/KMhAmAXVJUz5Y/ChhlWVIxC1P8AeHVAopBZrC3BSFS5QW6m1vn1kMOqC/k1dEsoSoKIOsAQQmmHGPOFzVJN0MkbKuQRt4ZCFIQtLqQTiKocHPAhjClC0NOj2TmhCVK3x5fY+VFqRhMvjYsA/Gh+Ma1n5dLFJkkHbdUR8FA/OMn45FZILrbJIr2+MZVtsV4kg3VfA8Wh7LyukTilBvIvMxUzPsJBpxNI0p1mopndqCErizRSTXsEJ6FYH/totWOQVgElkjIO/wDgfGNeRoMYrU53Ubh4x1ZtGXCoYpNRXPNwI1c1VIhUnbIybopGdKsykzVL1SlRd76na6A1xrpLjF42LUEy0KUwoM9uAqcK5xQk23zZCAZi0hTKCCxIJAJIADlnIGwimEEUW5op2KTMSgJVc1UgApJPaCBEciyq1ypQBUZZ1NqFXgrXBarUqKRqWq0G66ZZUqoIuKFbqiGJGF4CtflGfapa3ZKV6xSwDBxgTUuku6twbfD9jUotUyU2cqkc1fSXcKvjaXoUXRR8M4tTbOpU2Wq8i5LLihvdEgjG6xfZSMsWpSWBlTXwqkPxJdj1b98XLLNKqlF0H2iH7A/zgE/HH8JE2ZR54LKQJhfUJcaqU+slvVeJpVhVzK5ZXeK1LqcwpTkG6BUgnLE7I7REOlZ8xKkhBFQSaP8AHKE2S4pElr0demomBZTdUklNGISFAZO+uc8N7RDa7Cpc5M0LGpdYdar5JajpUwbZWIdHWydMJK2CEgklt0RI0ktZmMyUpSpQzdsHeFkJxNhS9sCfKcVJajirA5jrje0Ta+dBSoC8K0zHDIv84HuUyWUWA6QwSX722Lg0xSCrQ/oZY/lGTZbBQcBhBXyc9Gr3/oIFNE0ky8tUUZm3Nlwywgr5O+jV7x+Qhw+gn8mtDw0KNjAmgZ0n6VfH6QTQM6T9Krj9IynsaePc8/NnK7bMALFycRgFE7KbW8QxCdHc4EhYCrmFVJrt1Tu2UaMKZInG1T1SEurWF4sAHUaknE47S+5oWi1zjMVInTbRKm3SpJBlKSoChunmqNshFGrZjKlz1yxLSFplpUCkkllKu3K5ukNlXJqvyh0guVLlgoSoTVpl3K4EEkkuMADT4xDovRfk82pVMMwkmasuokCiSPdvYb8KRzyyoLKdloT/APhcL9H+FmbYZMplTZYCCQL4KmBJYXkvqgks9RtaNNOhZRxQGYBsmBf74CIdKFJs84L6PNrd8GunGMFGm0GxyxMX5xMtLh0kvcIqku5zwoWJYAxLth6CefoGQsB0AMzMTkAMH2JHZGTadBSk0MsFIcA1pUlm6z2wH2XSs6asIlXVLVgCmWnB8HAcsHZ40rTItCBLTMDLWpg/MpSqlUDN+yBJrdibTFbtJhHmpAZIcFQq226D940jMXZm1ncnN3facfjF8aNnqvpTLCigspN5FCwUAdbYp+uKabDOM1UpKQZiQ6pfOIcBgfapiO0ReRNFRU34ZxFJotJ2KB+MXpuiJwmBCkALUCUpK0AkD+qsRfwaepQCZetrML6AdRV1VCp2CqPBaA6oFEZff39uK07pJz+840rdo+chS1GWEsCs3pksMl+kReNAc4itWiZ6EGZMlgISASq+ghtvS3/GFYEUtAI1sDF/QmkPJ1c3MrKViNj0fhtHXGcpRkrMtd0EYgKCm3G6SAdx+EJawrOuX39+A0Bu6S5MXVXrO5lraiS5Baruapjiyck1THeYpF05uTXMAsw8DFrkpp4oHNzXCMASOifZP8p+HDAy51JDjEYeEZuUl6LSTAm1ckJgqFhZGbMcXwcOeuMu2WRcoEFJGwvTA4pNQeuPSEz0hLk4xgaetKVASyHKyycMcg5IDl9tYIzbBxR58ZRO0kl61cxLLQ/HbGl/B7QkhBlgFd66CtLlg5bWyBir/DbTzwl80b5BLUIKcCbzs2WOyNbRFFNMp3ZqHHL4QVcl+UbNJnKp/trUcP5Sfk/DZGYdDTucEohAmXLwReDhILOGDYxXmaGnmbzfNssgqulSQ4GJSbzHHLCE6Y1aPSU22W3pEd4eMcKtsv8AMR3h4wDWqdaJEsCeuahSiSlXPlRIAGqEpUcNvCLNkRaJssmWudMSSWmi0MXH8ql4bix3xngVYT2ifLUlSecQHBDhQzGOMU02sodKDJUn1SZgSS9S4AIqp+FBANb9KT5ajLVOWSksSmYosQag3VEOMDF6zWe2qQJt6cUNeCUTakCua3fczxoo0Kwn/iS2wkg0wmgipxwGGLQx0hMbGSCFfmCqWLjccBniYFrGLRaXVJmTGDaonGjilFLerP2xbFktEyYyVThduiakTqoJAJA16uKhtrZQ6CzbVpBRICkymcYTQW2tq7PusT3pX5gb3hAxKss+cpSkKmhIUpN3nCLt0tdUSrGlWfjFa1Lm3lMuYgoBcFarhbFlKbZvgxGpNBjLmy3rMSeseMVNKImmYaApozgENvemJMB9i0sszASVtVxeU2BDsTViQc8IKpXKiTQAmmQCjhspWJlCwU+SGRYlKWQgEJJIJqwTnjiGyjqTIVKM0KBcy1AUxNGY5xZ/Espnq3Av2M7b2hk8ppRNL3WFD4kRGmVkd6CsK03lKDUYA47XjG5UjXVx2EZ+1hGtM5UShje7D+2MHS1vTOvKSSzjFStuaSAOqNIRolsLdFDzEvJkhm+j1bjXbBbya9Gr3voIFNDkczL90be0PVuNdsFvJw+bV730EOH0E/k1oUKFGxgSwM6T9Kvj9IJoGdKL86sPn9Iynsa+PcBLTp1VmnTxcvAlSsGYuRe2LFBiRgQ9K1bNyjC5qZ82XMVdQUITLQCkXiLylLKmJN0Uy3wZLsEpRJMtBJxJSkk8aVjgaPkA+il4ZIT4RNoumCVtt8+0qQqVckJlqCkBatdaqioS9GJF3N+uG5QaVVNCZa5MwTJMxKyZTTEm6CDmFCisxQwXCxyThKl0/kT4R0nR8r8uX3E+EFoVMB9O6am2lF0S+aknF1ArWxwUB0Uu1M4xpQKLy102DAl9gPDsPb6sNHSvypfcT4RKiwSvypfcHhCzSDE8l0LpDmJqVc2FkFwCq4Hwqbpw2UY9kaumOU82eAnmhKUkmqZr4pKSkgoYhjhHpIsEr8qX3E+EdIsEr8tHdHhEPyLegUGeY6A5QKsqFBMlK7xBKlTSDRISA1zICFZ9PlFpXaBZxfWOiZtA4AJGo9bopvj1AWCV+Wjujwh/IJf5aO6PCJ1FwPB8nlendPzLSKyxK1SlTTHCgSCyklGLppURBobTBs0wzBLTMWQUgqmGgJvEMxzrjnvj1vyOWP8AbR3R4Qwskv2Ed0eEPVVVQYPk8n0/ps2opKpQlqSkpJTMNUnFJBTXt24xesPKxUuSJPk8soCSnWmkuO5vw6o9L8mR7CeweELyZOSU9ghaiqqDB8nh19jkBlrP2lhXqEaOj5aJuM0IUGckBgHAvY1pltEeviyp9kdgjsSE7B2Q35uhYHmsvQgvVmLxKSea2AazX64tSNmxrWEhN92AqpLbNU+cxD45s7mC8ykigSOwQ90bol+SysQGsdqZSkLtCZiBMWNZIDsMiDSuGL3niW32tQKVS+aWxchUy7gQUsWNH4YCDWkNchZ9BieeaQ5QzgqXNXJkvLKmuzX6QYuANn3lFQ8rJ5miaEywkJKebqxcgklWLuBu4x6e0Mzw15FwGL5PM/xSTPE/mBfEsy2EyhDu5eW9HPbCPKqYqaJ6pCVFIUlCQtgkKa8+qSpRu40DZZx6XuhwXg1FwGL5PL7dyl52bLmLsqSZYN1N9TVILnzesRd/xFzRnKVaELKLMi6VrWq9OZiouQHQKVAAEeipEcz0w9RbUGL5PKJOlkMtJsqFX131FUwuTzl9gebol8tm3GLWiOUcyVeQiSk3lqXrzAKkuQGlgdtax6S8cdcaZp/gsezzix6aXIVMUmzoHOqBKecJANcGRQEknriwnTk4LWDIlHnSlV0zCQl0gM91gGSCxwLweEjIwwVvh5LgMezzKy2ydJCkyk3NdRICwpNckhUsilajHfGhN5SWhEsDmklZB1isHrKEJA6qQdqMcGHl0GPZ5LZUqSXKSQwBpWn/AFuieTo5RFGuvma0NHGP0j1MDfHMPMWAB3lKwXrqWlUwqDIARrC6DitxgGBOLxFZDMYqUshJmOsJcLBclCkA4h+kkNjB+RDtCyHiebWixrUpRAcqJL9F3ArWg2NhSIpFnUlKgEqej0O3IHpUb7pHpztDBUGYsCnopJ5pDu93Op4uceOeMFvJ0NLV730EYHOJGJje5OLdCmwvfQQ4bhP5NeFChRqYEscKkpOKQeIENCiSjnyVHsJ7oheSo9hPdHhChQAP5Mj2E9ghvJUewnsEPCgAbySX7Ce6PCH8mR7CewQoUAC8nR7CewQjZkewnsEKFAA3kqPYT3R4QvJEewnujwhQoAH8mR7CewQ3kqPYT3RDwoAOfJEewnujwh/JEewnujwhQoAF5Kj2E90RybHL9hHdHhChQAOLIj2E90eEczLNLcOhNS3RGwn6QoUADHR0o/7UvuDwjsWOWzc2htl0eEKFABH/AA2T+VL7g8I6Fhlflo7o8IUKAQ5scs+ojujwhhYZY/20d0eEKFDAdVjlnFCO6PCEmxyxghHdHhChQAMbDL/LR3R4Q3kEv8tHdHhChQAdeSI9hPdHhC8jl+wjujwhQoAF5HL9hPdHhC8kR7Ce6IUKABjY5fsJ7oheSo9hPdEKFAAvJEewnujwhjZEewnujwhoUMB/JUewnsELyVHsJ7ohQoAHFmR7KewRIhAGAA4QoUADwoUKAR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50Dollars.png"/>
          <p:cNvPicPr>
            <a:picLocks noChangeAspect="1"/>
          </p:cNvPicPr>
          <p:nvPr/>
        </p:nvPicPr>
        <p:blipFill>
          <a:blip r:embed="rId2" cstate="print"/>
          <a:srcRect l="925" t="1840" r="3770" b="3792"/>
          <a:stretch>
            <a:fillRect/>
          </a:stretch>
        </p:blipFill>
        <p:spPr>
          <a:xfrm rot="472103">
            <a:off x="4434516" y="4062644"/>
            <a:ext cx="3800502" cy="1592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Identify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Every </a:t>
            </a:r>
            <a:r>
              <a:rPr lang="en-US" dirty="0">
                <a:solidFill>
                  <a:schemeClr val="tx1"/>
                </a:solidFill>
              </a:rPr>
              <a:t>person keeping one or more colonies of bees may </a:t>
            </a:r>
            <a:r>
              <a:rPr lang="en-US" dirty="0" smtClean="0">
                <a:solidFill>
                  <a:schemeClr val="tx1"/>
                </a:solidFill>
              </a:rPr>
              <a:t>be required </a:t>
            </a:r>
            <a:r>
              <a:rPr lang="en-US" dirty="0">
                <a:solidFill>
                  <a:schemeClr val="tx1"/>
                </a:solidFill>
              </a:rPr>
              <a:t>to post his or her registration number in a </a:t>
            </a:r>
            <a:r>
              <a:rPr lang="en-US" dirty="0" smtClean="0">
                <a:solidFill>
                  <a:schemeClr val="tx1"/>
                </a:solidFill>
              </a:rPr>
              <a:t>prominent place </a:t>
            </a:r>
            <a:r>
              <a:rPr lang="en-US" dirty="0">
                <a:solidFill>
                  <a:schemeClr val="tx1"/>
                </a:solidFill>
              </a:rPr>
              <a:t>within each apiary under his or her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Consequences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$50 </a:t>
            </a:r>
            <a:r>
              <a:rPr lang="en-US" dirty="0">
                <a:solidFill>
                  <a:schemeClr val="tx1"/>
                </a:solidFill>
              </a:rPr>
              <a:t>for failure to post registration number </a:t>
            </a:r>
            <a:r>
              <a:rPr lang="en-US" dirty="0" smtClean="0">
                <a:solidFill>
                  <a:schemeClr val="tx1"/>
                </a:solidFill>
              </a:rPr>
              <a:t>in the </a:t>
            </a:r>
            <a:r>
              <a:rPr lang="en-US" dirty="0">
                <a:solidFill>
                  <a:schemeClr val="tx1"/>
                </a:solidFill>
              </a:rPr>
              <a:t>apiary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It’s easy to save another $50…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Post your number!</a:t>
            </a:r>
          </a:p>
        </p:txBody>
      </p:sp>
      <p:pic>
        <p:nvPicPr>
          <p:cNvPr id="5" name="Picture 4" descr="50Dollars.png"/>
          <p:cNvPicPr>
            <a:picLocks noChangeAspect="1"/>
          </p:cNvPicPr>
          <p:nvPr/>
        </p:nvPicPr>
        <p:blipFill>
          <a:blip r:embed="rId2" cstate="print"/>
          <a:srcRect l="925" t="1840" r="3770" b="3792"/>
          <a:stretch>
            <a:fillRect/>
          </a:stretch>
        </p:blipFill>
        <p:spPr>
          <a:xfrm rot="472103">
            <a:off x="4510716" y="3986443"/>
            <a:ext cx="3800502" cy="1592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Right of Entry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Department shall have the </a:t>
            </a:r>
            <a:r>
              <a:rPr lang="en-US" dirty="0" smtClean="0">
                <a:solidFill>
                  <a:schemeClr val="tx1"/>
                </a:solidFill>
              </a:rPr>
              <a:t>power to </a:t>
            </a:r>
            <a:r>
              <a:rPr lang="en-US" dirty="0">
                <a:solidFill>
                  <a:schemeClr val="tx1"/>
                </a:solidFill>
              </a:rPr>
              <a:t>inspect or cause to be inspected from time to time </a:t>
            </a:r>
            <a:r>
              <a:rPr lang="en-US" dirty="0" smtClean="0">
                <a:solidFill>
                  <a:schemeClr val="tx1"/>
                </a:solidFill>
              </a:rPr>
              <a:t>any bees</a:t>
            </a:r>
            <a:r>
              <a:rPr lang="en-US" dirty="0">
                <a:solidFill>
                  <a:schemeClr val="tx1"/>
                </a:solidFill>
              </a:rPr>
              <a:t>, colonies, items of bee equipment or apiary.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 the purpose </a:t>
            </a:r>
            <a:r>
              <a:rPr lang="en-US" dirty="0">
                <a:solidFill>
                  <a:schemeClr val="tx1"/>
                </a:solidFill>
              </a:rPr>
              <a:t>of inspection, the Director is authorized </a:t>
            </a:r>
            <a:r>
              <a:rPr lang="en-US" dirty="0" smtClean="0">
                <a:solidFill>
                  <a:schemeClr val="tx1"/>
                </a:solidFill>
              </a:rPr>
              <a:t>during reasonable </a:t>
            </a:r>
            <a:r>
              <a:rPr lang="en-US" dirty="0">
                <a:solidFill>
                  <a:schemeClr val="tx1"/>
                </a:solidFill>
              </a:rPr>
              <a:t>business hours to enter into or upon any </a:t>
            </a:r>
            <a:r>
              <a:rPr lang="en-US" dirty="0" smtClean="0">
                <a:solidFill>
                  <a:schemeClr val="tx1"/>
                </a:solidFill>
              </a:rPr>
              <a:t>property used </a:t>
            </a:r>
            <a:r>
              <a:rPr lang="en-US" dirty="0">
                <a:solidFill>
                  <a:schemeClr val="tx1"/>
                </a:solidFill>
              </a:rPr>
              <a:t>for the purpose of beekeeping.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Consequences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$</a:t>
            </a:r>
            <a:r>
              <a:rPr lang="en-US" b="1" dirty="0">
                <a:solidFill>
                  <a:schemeClr val="tx1"/>
                </a:solidFill>
              </a:rPr>
              <a:t>100 </a:t>
            </a:r>
            <a:r>
              <a:rPr lang="en-US" dirty="0">
                <a:solidFill>
                  <a:schemeClr val="tx1"/>
                </a:solidFill>
              </a:rPr>
              <a:t>for maintaining hives that cannot be </a:t>
            </a:r>
            <a:r>
              <a:rPr lang="en-US" dirty="0" smtClean="0">
                <a:solidFill>
                  <a:schemeClr val="tx1"/>
                </a:solidFill>
              </a:rPr>
              <a:t>readily inspected.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It’s easy to save $100…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Let the inspector in. He’s a nice guy!</a:t>
            </a:r>
          </a:p>
        </p:txBody>
      </p:sp>
      <p:pic>
        <p:nvPicPr>
          <p:cNvPr id="4" name="Picture 5" descr="C:\Users\Kim\AppData\Local\Microsoft\Windows\Temporary Internet Files\Content.IE5\6B5X71S2\MC9002792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2743200" cy="2708721"/>
          </a:xfrm>
          <a:prstGeom prst="rect">
            <a:avLst/>
          </a:prstGeom>
          <a:noFill/>
        </p:spPr>
      </p:pic>
      <p:pic>
        <p:nvPicPr>
          <p:cNvPr id="6" name="Picture 5" descr="100dollars.png"/>
          <p:cNvPicPr>
            <a:picLocks noChangeAspect="1"/>
          </p:cNvPicPr>
          <p:nvPr/>
        </p:nvPicPr>
        <p:blipFill>
          <a:blip r:embed="rId3" cstate="print"/>
          <a:srcRect t="4539" r="2761"/>
          <a:stretch>
            <a:fillRect/>
          </a:stretch>
        </p:blipFill>
        <p:spPr>
          <a:xfrm rot="21044782">
            <a:off x="1684442" y="4366178"/>
            <a:ext cx="3232457" cy="1309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piarymap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228600"/>
            <a:ext cx="47625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Local Inspector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Jim </a:t>
            </a:r>
            <a:r>
              <a:rPr lang="en-US" b="1" dirty="0" err="1" smtClean="0">
                <a:solidFill>
                  <a:schemeClr val="tx1"/>
                </a:solidFill>
              </a:rPr>
              <a:t>Wellwood</a:t>
            </a:r>
            <a:endParaRPr lang="en-US" b="1" i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12410 North 500 East Road</a:t>
            </a:r>
          </a:p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Gridley, IL 61744</a:t>
            </a:r>
          </a:p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309/310-4843</a:t>
            </a:r>
          </a:p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jpwell@gridcom.net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359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Beekeeping and the Law</vt:lpstr>
      <vt:lpstr>Register</vt:lpstr>
      <vt:lpstr>Consequences</vt:lpstr>
      <vt:lpstr>Identify</vt:lpstr>
      <vt:lpstr>Consequences</vt:lpstr>
      <vt:lpstr>Right of Entry</vt:lpstr>
      <vt:lpstr>Consequences</vt:lpstr>
      <vt:lpstr>Slide 8</vt:lpstr>
      <vt:lpstr>Local Inspector</vt:lpstr>
      <vt:lpstr>Inspections</vt:lpstr>
      <vt:lpstr>Registration Requirements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Beekeeping and the Law</dc:title>
  <dc:creator>Kim Brown</dc:creator>
  <cp:lastModifiedBy>Kim Brown</cp:lastModifiedBy>
  <cp:revision>14</cp:revision>
  <dcterms:created xsi:type="dcterms:W3CDTF">2013-12-28T21:17:29Z</dcterms:created>
  <dcterms:modified xsi:type="dcterms:W3CDTF">2014-01-19T22:43:23Z</dcterms:modified>
</cp:coreProperties>
</file>