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4" r:id="rId4"/>
    <p:sldId id="258" r:id="rId5"/>
    <p:sldId id="265" r:id="rId6"/>
    <p:sldId id="266" r:id="rId7"/>
    <p:sldId id="267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70" d="100"/>
          <a:sy n="70" d="100"/>
        </p:scale>
        <p:origin x="-1872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FC503-F046-4337-9DBB-D25182ED54DD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858E1-619C-40AD-836E-0CBD532D4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BEEEA-C9D2-4323-BA41-EAEA1415F69F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C35C8-E4F4-4E04-B1EB-43CE34D3B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7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156F-92B2-4ED3-9B6B-CC516EDD6D8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A15C33-30F7-427D-AD98-D2495F7C3F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156F-92B2-4ED3-9B6B-CC516EDD6D8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5C33-30F7-427D-AD98-D2495F7C3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156F-92B2-4ED3-9B6B-CC516EDD6D8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5C33-30F7-427D-AD98-D2495F7C3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156F-92B2-4ED3-9B6B-CC516EDD6D8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5C33-30F7-427D-AD98-D2495F7C3F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156F-92B2-4ED3-9B6B-CC516EDD6D8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A15C33-30F7-427D-AD98-D2495F7C3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156F-92B2-4ED3-9B6B-CC516EDD6D8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5C33-30F7-427D-AD98-D2495F7C3F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156F-92B2-4ED3-9B6B-CC516EDD6D8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5C33-30F7-427D-AD98-D2495F7C3F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156F-92B2-4ED3-9B6B-CC516EDD6D8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5C33-30F7-427D-AD98-D2495F7C3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156F-92B2-4ED3-9B6B-CC516EDD6D8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5C33-30F7-427D-AD98-D2495F7C3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156F-92B2-4ED3-9B6B-CC516EDD6D8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5C33-30F7-427D-AD98-D2495F7C3F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156F-92B2-4ED3-9B6B-CC516EDD6D8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A15C33-30F7-427D-AD98-D2495F7C3F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05156F-92B2-4ED3-9B6B-CC516EDD6D8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A15C33-30F7-427D-AD98-D2495F7C3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200400"/>
            <a:ext cx="31242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ith Jenny </a:t>
            </a:r>
            <a:r>
              <a:rPr lang="en-US" dirty="0" err="1" smtClean="0"/>
              <a:t>Kamm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Extracting, Grading, Bottling and Selling Honey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038600"/>
            <a:ext cx="3352800" cy="232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78516">
            <a:off x="5466724" y="3472834"/>
            <a:ext cx="1600200" cy="100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91200" y="6400800"/>
            <a:ext cx="26997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Visuals from millerbeesupply.com and dailyfitnessmagz.com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19050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+mn-lt"/>
              </a:rPr>
              <a:t>Selling</a:t>
            </a: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00200"/>
            <a:ext cx="77724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year of work = 75-200 pounds of honey per colony</a:t>
            </a:r>
          </a:p>
          <a:p>
            <a:r>
              <a:rPr lang="en-US" sz="2800" dirty="0" smtClean="0"/>
              <a:t>Good ways to sell your honey:  </a:t>
            </a:r>
          </a:p>
          <a:p>
            <a:pPr lvl="1"/>
            <a:r>
              <a:rPr lang="en-US" sz="2800" dirty="0" smtClean="0"/>
              <a:t>Take it to 4-H meetings, club meetings, social events, to the local farmers' market and such.</a:t>
            </a:r>
          </a:p>
          <a:p>
            <a:pPr lvl="1"/>
            <a:r>
              <a:rPr lang="en-US" sz="2800" dirty="0" smtClean="0"/>
              <a:t>Give away honey as forms of advertising. </a:t>
            </a:r>
          </a:p>
          <a:p>
            <a:pPr lvl="1"/>
            <a:r>
              <a:rPr lang="en-US" sz="2800" dirty="0" smtClean="0"/>
              <a:t>When you do sell honey, don't under price it. </a:t>
            </a:r>
          </a:p>
          <a:p>
            <a:pPr lvl="1"/>
            <a:r>
              <a:rPr lang="en-US" sz="2800" dirty="0" smtClean="0"/>
              <a:t>Don’t undercut other beekeepers who are selling commercially. </a:t>
            </a:r>
          </a:p>
          <a:p>
            <a:pPr lvl="1"/>
            <a:r>
              <a:rPr lang="en-US" sz="2800" dirty="0" smtClean="0"/>
              <a:t>If you sell more than a small amount of honey, be certain to obtain a business permit, and collect sales tax in accord with the law.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04800"/>
            <a:ext cx="1905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"/>
            <a:ext cx="1066800" cy="136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29400" y="6477000"/>
            <a:ext cx="2291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Visuals from wpclipart.com and wired2grafix.com</a:t>
            </a:r>
            <a:endParaRPr lang="en-US" sz="900" dirty="0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Resource Page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Information taken from Carl J. </a:t>
            </a:r>
            <a:r>
              <a:rPr lang="en-US" sz="2400" dirty="0" err="1" smtClean="0"/>
              <a:t>Wenning</a:t>
            </a:r>
            <a:r>
              <a:rPr lang="en-US" sz="2400" dirty="0" smtClean="0"/>
              <a:t> (2012) </a:t>
            </a:r>
            <a:r>
              <a:rPr lang="en-US" sz="2400" b="1" dirty="0" smtClean="0"/>
              <a:t>Extracting, Bottling, and Selling Honey</a:t>
            </a:r>
            <a:r>
              <a:rPr lang="en-US" sz="2400" dirty="0" smtClean="0"/>
              <a:t>. Article.</a:t>
            </a:r>
          </a:p>
          <a:p>
            <a:r>
              <a:rPr lang="en-US" sz="2400" dirty="0" smtClean="0"/>
              <a:t>Information taken from Norman Gary, PhD (2010) </a:t>
            </a:r>
            <a:r>
              <a:rPr lang="en-US" sz="2400" b="1" dirty="0" smtClean="0"/>
              <a:t>Honey Bee Hobbyist: The care and Keeping of Bees</a:t>
            </a:r>
            <a:r>
              <a:rPr lang="en-US" sz="2400" dirty="0" smtClean="0"/>
              <a:t>. Book. </a:t>
            </a:r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26670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+mn-lt"/>
              </a:rPr>
              <a:t>Extracting</a:t>
            </a:r>
            <a:endParaRPr lang="en-US" sz="4400" b="1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81400"/>
            <a:ext cx="367194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7407" t="7407" r="7407"/>
          <a:stretch>
            <a:fillRect/>
          </a:stretch>
        </p:blipFill>
        <p:spPr bwMode="auto">
          <a:xfrm>
            <a:off x="5638800" y="957470"/>
            <a:ext cx="2133600" cy="231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1676401"/>
            <a:ext cx="4038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09000"/>
              <a:buFont typeface="Wingdings" pitchFamily="2" charset="2"/>
              <a:buChar char="q"/>
            </a:pP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The most convenient way to remove the honey from the comb is with the use of an </a:t>
            </a:r>
            <a:r>
              <a:rPr lang="en-US" sz="2400" b="1" dirty="0" smtClean="0">
                <a:cs typeface="Arial" pitchFamily="34" charset="0"/>
              </a:rPr>
              <a:t>extractor.</a:t>
            </a:r>
            <a:br>
              <a:rPr lang="en-US" sz="2400" b="1" dirty="0" smtClean="0">
                <a:cs typeface="Arial" pitchFamily="34" charset="0"/>
              </a:rPr>
            </a:br>
            <a:endParaRPr lang="en-US" sz="2400" b="1" dirty="0" smtClean="0">
              <a:cs typeface="Arial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 Or: </a:t>
            </a:r>
            <a:endParaRPr lang="en-US" sz="24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 use someone else's equipment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 crush the comb thereby squeezing out the honey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 uncap the honey and allow it to drip from the comb. </a:t>
            </a:r>
          </a:p>
          <a:p>
            <a:pPr>
              <a:buClr>
                <a:schemeClr val="accent1"/>
              </a:buClr>
            </a:pPr>
            <a:endParaRPr lang="en-US" sz="2400" dirty="0" smtClean="0"/>
          </a:p>
          <a:p>
            <a:pPr>
              <a:buClr>
                <a:schemeClr val="accent1"/>
              </a:buClr>
            </a:pPr>
            <a:r>
              <a:rPr lang="en-US" sz="2400" dirty="0" smtClean="0"/>
              <a:t>* If the honey has too much moisture, it ferments!!! </a:t>
            </a:r>
          </a:p>
          <a:p>
            <a:endParaRPr lang="en-US" sz="1600" dirty="0" smtClean="0"/>
          </a:p>
        </p:txBody>
      </p:sp>
      <p:sp>
        <p:nvSpPr>
          <p:cNvPr id="11" name="Right Arrow 10"/>
          <p:cNvSpPr/>
          <p:nvPr/>
        </p:nvSpPr>
        <p:spPr>
          <a:xfrm>
            <a:off x="2895600" y="2819400"/>
            <a:ext cx="1447800" cy="228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400800"/>
            <a:ext cx="28264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Visuals</a:t>
            </a:r>
            <a:r>
              <a:rPr lang="en-US" sz="1050" dirty="0" smtClean="0"/>
              <a:t> </a:t>
            </a:r>
            <a:r>
              <a:rPr lang="en-US" sz="900" dirty="0" smtClean="0"/>
              <a:t>from beechwoodbees.co.uk and bouteljeproducts.co.nz</a:t>
            </a:r>
            <a:endParaRPr lang="en-US" sz="900" dirty="0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i\Pictures\iphone\cecilgrad-trips- concerts\for josh\IMG_0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066800" y="304800"/>
            <a:ext cx="2946400" cy="22098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1429"/>
          <a:stretch>
            <a:fillRect/>
          </a:stretch>
        </p:blipFill>
        <p:spPr bwMode="auto">
          <a:xfrm>
            <a:off x="838200" y="2819400"/>
            <a:ext cx="18288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86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33400" y="457200"/>
            <a:ext cx="3721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52400" y="2438400"/>
            <a:ext cx="618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2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0600" y="228600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7400" y="2819400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2" descr="C:\Users\Meli\Pictures\iphone\cecilgrad-trips- concerts\for josh\pics\IMG_0962.JPG"/>
          <p:cNvPicPr>
            <a:picLocks noChangeAspect="1" noChangeArrowheads="1"/>
          </p:cNvPicPr>
          <p:nvPr/>
        </p:nvPicPr>
        <p:blipFill>
          <a:blip r:embed="rId5" cstate="print"/>
          <a:srcRect l="18243" t="21622" b="18919"/>
          <a:stretch>
            <a:fillRect/>
          </a:stretch>
        </p:blipFill>
        <p:spPr bwMode="auto">
          <a:xfrm rot="5400000">
            <a:off x="5641219" y="3655181"/>
            <a:ext cx="3805162" cy="1981200"/>
          </a:xfrm>
          <a:prstGeom prst="rect">
            <a:avLst/>
          </a:prstGeom>
          <a:noFill/>
        </p:spPr>
      </p:pic>
      <p:pic>
        <p:nvPicPr>
          <p:cNvPr id="3" name="Picture 3" descr="C:\Users\Meli\Pictures\iphone\cecilgrad-trips- concerts\for josh\pics\IMG_09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111500" y="4203700"/>
            <a:ext cx="2540000" cy="1905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667000" y="3276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end, you have an empty frame that can be reused. 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2438400" cy="114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+mn-lt"/>
              </a:rPr>
              <a:t>Filtering</a:t>
            </a: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286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When extracting honey, filter out…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any unwanted hive debris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bits of wax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anything else that tends to appear in extracted honey no matter how carefully you perform the extraction process.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A double filtration system (when large particles are found in the extracted honey)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2381"/>
          <a:stretch>
            <a:fillRect/>
          </a:stretch>
        </p:blipFill>
        <p:spPr bwMode="auto">
          <a:xfrm>
            <a:off x="1219200" y="4800600"/>
            <a:ext cx="243839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800600"/>
            <a:ext cx="1752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rot="5400000">
            <a:off x="6629400" y="4419600"/>
            <a:ext cx="228600" cy="228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2438400" y="4419600"/>
            <a:ext cx="228600" cy="228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3733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</a:pPr>
            <a:r>
              <a:rPr lang="en-US" sz="2000" dirty="0" smtClean="0"/>
              <a:t>1. The first strainer or sieve (e.g. household strainer)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3733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</a:pPr>
            <a:r>
              <a:rPr lang="en-US" sz="2000" dirty="0" smtClean="0"/>
              <a:t>2.The second strainer or sieve (e.g. fine-mesh nylon)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6400800"/>
            <a:ext cx="274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Visuals from beehivesupplies.co.uk</a:t>
            </a:r>
            <a:endParaRPr lang="en-US" sz="900" dirty="0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li\Pictures\iphone\cecilgrad-trips- concerts\for josh\pics\IMG_097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14400" y="457200"/>
            <a:ext cx="3657600" cy="2743200"/>
          </a:xfrm>
          <a:prstGeom prst="rect">
            <a:avLst/>
          </a:prstGeom>
          <a:noFill/>
        </p:spPr>
      </p:pic>
      <p:pic>
        <p:nvPicPr>
          <p:cNvPr id="2051" name="Picture 3" descr="C:\Users\Meli\Pictures\iphone\cecilgrad-trips- concerts\for josh\pics\IMG_0978.JPG"/>
          <p:cNvPicPr>
            <a:picLocks noChangeAspect="1" noChangeArrowheads="1"/>
          </p:cNvPicPr>
          <p:nvPr/>
        </p:nvPicPr>
        <p:blipFill>
          <a:blip r:embed="rId3" cstate="print"/>
          <a:srcRect r="35294"/>
          <a:stretch>
            <a:fillRect/>
          </a:stretch>
        </p:blipFill>
        <p:spPr bwMode="auto">
          <a:xfrm rot="10800000">
            <a:off x="5486399" y="457200"/>
            <a:ext cx="2958353" cy="3429000"/>
          </a:xfrm>
          <a:prstGeom prst="rect">
            <a:avLst/>
          </a:prstGeom>
          <a:noFill/>
        </p:spPr>
      </p:pic>
      <p:pic>
        <p:nvPicPr>
          <p:cNvPr id="2052" name="Picture 4" descr="C:\Users\Meli\Pictures\iphone\cecilgrad-trips- concerts\for josh\pics\IMG_0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143000" y="3733800"/>
            <a:ext cx="3505200" cy="26289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457200"/>
            <a:ext cx="327231" cy="918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457200"/>
            <a:ext cx="304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657600"/>
            <a:ext cx="51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Perpetua"/>
                <a:cs typeface="Perpetua"/>
              </a:rPr>
              <a:t>Grading Color</a:t>
            </a:r>
            <a:endParaRPr lang="en-US" sz="4800" dirty="0">
              <a:latin typeface="Perpetua"/>
              <a:cs typeface="Perpet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Uses honey </a:t>
            </a:r>
            <a:r>
              <a:rPr lang="en-US" dirty="0"/>
              <a:t>color </a:t>
            </a:r>
            <a:r>
              <a:rPr lang="en-US" dirty="0" smtClean="0"/>
              <a:t>analyzer and </a:t>
            </a:r>
            <a:r>
              <a:rPr lang="en-US" dirty="0" err="1"/>
              <a:t>Pfund</a:t>
            </a:r>
            <a:r>
              <a:rPr lang="en-US" dirty="0"/>
              <a:t> scale (</a:t>
            </a:r>
            <a:r>
              <a:rPr lang="en-US" dirty="0" smtClean="0"/>
              <a:t>&lt; 8 </a:t>
            </a:r>
            <a:r>
              <a:rPr lang="en-US" dirty="0"/>
              <a:t>to </a:t>
            </a:r>
            <a:r>
              <a:rPr lang="en-US" dirty="0" smtClean="0"/>
              <a:t>&gt; 114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Color grades:</a:t>
            </a:r>
          </a:p>
          <a:p>
            <a:pPr lvl="1"/>
            <a:r>
              <a:rPr lang="en-US" dirty="0" smtClean="0"/>
              <a:t>Water white &lt; 8</a:t>
            </a:r>
          </a:p>
          <a:p>
            <a:pPr lvl="1"/>
            <a:r>
              <a:rPr lang="en-US" dirty="0" smtClean="0"/>
              <a:t>Extra white 8-17</a:t>
            </a:r>
          </a:p>
          <a:p>
            <a:pPr lvl="1"/>
            <a:r>
              <a:rPr lang="en-US" dirty="0" smtClean="0"/>
              <a:t>White 17-34</a:t>
            </a:r>
          </a:p>
          <a:p>
            <a:pPr lvl="1"/>
            <a:r>
              <a:rPr lang="en-US" dirty="0" smtClean="0"/>
              <a:t>Extra light amber 34-50</a:t>
            </a:r>
          </a:p>
          <a:p>
            <a:pPr lvl="1"/>
            <a:r>
              <a:rPr lang="en-US" dirty="0" smtClean="0"/>
              <a:t>Light amber 50-85</a:t>
            </a:r>
          </a:p>
          <a:p>
            <a:pPr lvl="1"/>
            <a:r>
              <a:rPr lang="en-US" dirty="0" smtClean="0"/>
              <a:t>Amber 85-114</a:t>
            </a:r>
          </a:p>
          <a:p>
            <a:pPr lvl="1"/>
            <a:r>
              <a:rPr lang="en-US" dirty="0" smtClean="0"/>
              <a:t>Dark amber &gt; 114</a:t>
            </a:r>
          </a:p>
          <a:p>
            <a:r>
              <a:rPr lang="en-US" dirty="0" smtClean="0"/>
              <a:t>Lighter honeys typically hive milder taste and sell for more.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3-04-21 at 11.40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0"/>
            <a:ext cx="4428301" cy="28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5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Perpetua"/>
                <a:cs typeface="Perpetua"/>
              </a:rPr>
              <a:t>Determining Moisture</a:t>
            </a:r>
            <a:endParaRPr lang="en-US" sz="4400" b="1" dirty="0">
              <a:latin typeface="Perpetua"/>
              <a:cs typeface="Perpet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87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Honey contains yeast and with moisture &gt; 17-18%, this can lead to fermentation at room temperature.</a:t>
            </a:r>
          </a:p>
          <a:p>
            <a:r>
              <a:rPr lang="en-US" dirty="0" smtClean="0"/>
              <a:t>If honey is completely capped, it will usually have moisture content  of less than about 18%.</a:t>
            </a:r>
          </a:p>
          <a:p>
            <a:r>
              <a:rPr lang="en-US" dirty="0"/>
              <a:t>Honey moisture </a:t>
            </a:r>
            <a:r>
              <a:rPr lang="en-US" dirty="0" err="1"/>
              <a:t>refractometer</a:t>
            </a:r>
            <a:r>
              <a:rPr lang="en-US" dirty="0"/>
              <a:t> determines % moisture</a:t>
            </a:r>
            <a:r>
              <a:rPr lang="en-US" dirty="0" smtClean="0"/>
              <a:t>.</a:t>
            </a:r>
          </a:p>
          <a:p>
            <a:r>
              <a:rPr lang="en-US" dirty="0"/>
              <a:t>Calculates moisture from refraction of light beam passing though a sample of </a:t>
            </a:r>
            <a:r>
              <a:rPr lang="en-US" dirty="0" smtClean="0"/>
              <a:t>honey.</a:t>
            </a:r>
          </a:p>
          <a:p>
            <a:endParaRPr lang="en-US" dirty="0"/>
          </a:p>
        </p:txBody>
      </p:sp>
      <p:pic>
        <p:nvPicPr>
          <p:cNvPr id="6" name="Picture 5" descr="Screen Shot 2013-04-21 at 11.41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47800"/>
            <a:ext cx="2867479" cy="462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8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2286000" cy="114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+mn-lt"/>
              </a:rPr>
              <a:t>Bottling</a:t>
            </a:r>
            <a:endParaRPr lang="en-US" sz="4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819400"/>
            <a:ext cx="7696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2800" dirty="0" smtClean="0"/>
              <a:t> Remember: 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/>
              <a:t> Make sure the bottle is labeled, appealing and properly packaged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/>
              <a:t> Use commercial honey bottles/nice looking canning jars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/>
              <a:t> Avoid unsightly used mayonnaise jars and the like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/>
              <a:t> Fill the honey nearly to the brim (leaving about 1/4 inch of air space for expansion)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572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72200" y="3048000"/>
            <a:ext cx="15552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Visual from honeygirlhoney.com</a:t>
            </a:r>
            <a:endParaRPr lang="en-US" sz="900" dirty="0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39624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+mn-lt"/>
              </a:rPr>
              <a:t>Bottling (</a:t>
            </a:r>
            <a:r>
              <a:rPr lang="en-US" sz="4400" b="1" dirty="0" err="1" smtClean="0">
                <a:latin typeface="+mn-lt"/>
              </a:rPr>
              <a:t>con’t</a:t>
            </a:r>
            <a:r>
              <a:rPr lang="en-US" sz="4400" b="1" dirty="0" smtClean="0">
                <a:latin typeface="+mn-lt"/>
              </a:rPr>
              <a:t>) </a:t>
            </a: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057400"/>
            <a:ext cx="7772400" cy="44196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 smtClean="0"/>
              <a:t>Using commercial equipment and filters to extract honey will produce a large number of tiny bubbles, so: </a:t>
            </a:r>
          </a:p>
          <a:p>
            <a:pPr lvl="1"/>
            <a:r>
              <a:rPr lang="en-US" sz="2600" dirty="0" smtClean="0"/>
              <a:t>Empty your honey from a container with a gate at the bottom.</a:t>
            </a:r>
          </a:p>
          <a:p>
            <a:pPr lvl="1"/>
            <a:r>
              <a:rPr lang="en-US" sz="2600" dirty="0" smtClean="0"/>
              <a:t>Maintain sanitary conditions.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Observe state health codes with regard to bottling and product labeling. </a:t>
            </a:r>
          </a:p>
          <a:p>
            <a:pPr marL="0" lvl="1" indent="0">
              <a:buClr>
                <a:schemeClr val="accent1"/>
              </a:buClr>
            </a:pPr>
            <a:r>
              <a:rPr lang="en-US" sz="2600" dirty="0" smtClean="0"/>
              <a:t>Contact your local Department of Health or your local beekeepers' association for details.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1000"/>
            <a:ext cx="2519362" cy="155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53200" y="1905000"/>
            <a:ext cx="12282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Visual from blogher.com</a:t>
            </a:r>
            <a:endParaRPr lang="en-US" sz="900" dirty="0"/>
          </a:p>
        </p:txBody>
      </p:sp>
      <p:pic>
        <p:nvPicPr>
          <p:cNvPr id="3074" name="Picture 2" descr="C:\Users\Meli\Pictures\iphone\cecilgrad-trips- concerts\for josh\pics\IMG_0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91200" y="320040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970</TotalTime>
  <Words>548</Words>
  <Application>Microsoft Macintosh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Extracting, Grading, Bottling and Selling Honey </vt:lpstr>
      <vt:lpstr>Extracting</vt:lpstr>
      <vt:lpstr>PowerPoint Presentation</vt:lpstr>
      <vt:lpstr>Filtering</vt:lpstr>
      <vt:lpstr>PowerPoint Presentation</vt:lpstr>
      <vt:lpstr>Grading Color</vt:lpstr>
      <vt:lpstr>Determining Moisture</vt:lpstr>
      <vt:lpstr>Bottling</vt:lpstr>
      <vt:lpstr>Bottling (con’t) </vt:lpstr>
      <vt:lpstr>Selling</vt:lpstr>
      <vt:lpstr>Resource Page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Extracting, Bottling and Selling Honey</dc:title>
  <dc:creator>Meli</dc:creator>
  <cp:lastModifiedBy>Carl Wenning</cp:lastModifiedBy>
  <cp:revision>100</cp:revision>
  <dcterms:created xsi:type="dcterms:W3CDTF">2012-04-03T00:22:27Z</dcterms:created>
  <dcterms:modified xsi:type="dcterms:W3CDTF">2014-09-24T14:58:10Z</dcterms:modified>
</cp:coreProperties>
</file>