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8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2E62-4FFE-DC4E-9CE4-21618846066A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953C-E00A-D340-8717-FD99E3D0E2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eer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3" y="782638"/>
            <a:ext cx="635000" cy="508000"/>
          </a:xfrm>
          <a:prstGeom prst="rect">
            <a:avLst/>
          </a:prstGeom>
        </p:spPr>
      </p:pic>
      <p:pic>
        <p:nvPicPr>
          <p:cNvPr id="8" name="Picture 7" descr="beeleft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9" y="5972081"/>
            <a:ext cx="749392" cy="4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23" y="0"/>
            <a:ext cx="10291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Maximizing  Honey  Production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Based on an article by the same name published in </a:t>
            </a:r>
            <a:r>
              <a:rPr lang="en-US" i="1" dirty="0" smtClean="0">
                <a:solidFill>
                  <a:srgbClr val="800000"/>
                </a:solidFill>
              </a:rPr>
              <a:t>American Bee Journal, </a:t>
            </a:r>
            <a:r>
              <a:rPr lang="en-US" dirty="0" smtClean="0">
                <a:solidFill>
                  <a:srgbClr val="800000"/>
                </a:solidFill>
              </a:rPr>
              <a:t>July 1999, Carl J. Wenning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#6 – Provide adequate and 	timely </a:t>
            </a:r>
            <a:r>
              <a:rPr lang="en-US" b="1" dirty="0" err="1" smtClean="0"/>
              <a:t>supering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Nectar is typically 50-80% water, and bees distribute it across the hive to provide a large surface area to help drive off water.</a:t>
            </a:r>
          </a:p>
          <a:p>
            <a:r>
              <a:rPr lang="en-US" dirty="0" smtClean="0"/>
              <a:t>Without adequate storage space, bees cannot produce honey efficiently and might swarm.</a:t>
            </a:r>
          </a:p>
          <a:p>
            <a:r>
              <a:rPr lang="en-US" dirty="0" smtClean="0"/>
              <a:t>Super early and to excess. </a:t>
            </a:r>
          </a:p>
          <a:p>
            <a:r>
              <a:rPr lang="en-US" dirty="0" smtClean="0"/>
              <a:t>Studies have shown that excess bees wax can stimulate honey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#7 – Use supers with </a:t>
            </a:r>
            <a:br>
              <a:rPr lang="en-US" b="1" dirty="0" smtClean="0"/>
            </a:br>
            <a:r>
              <a:rPr lang="en-US" b="1" dirty="0" smtClean="0"/>
              <a:t>drawn comb.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production of wax is time consuming and energy intense.</a:t>
            </a:r>
          </a:p>
          <a:p>
            <a:r>
              <a:rPr lang="en-US" dirty="0" smtClean="0"/>
              <a:t>One of the beekeeper’s greatest assets is drawn comb. </a:t>
            </a:r>
          </a:p>
          <a:p>
            <a:r>
              <a:rPr lang="en-US" dirty="0" smtClean="0"/>
              <a:t>Use captured swarms to draw out new comb. </a:t>
            </a:r>
          </a:p>
          <a:p>
            <a:r>
              <a:rPr lang="en-US" dirty="0" smtClean="0"/>
              <a:t>At the end of the season take the increase from the swarm and add it and newly drawn comb and frames to a producing colony.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7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#8 – Create entrances in 		upper level supers.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Properly vent or make </a:t>
            </a:r>
            <a:r>
              <a:rPr lang="en-US" dirty="0" smtClean="0"/>
              <a:t>additional holes at the top of a hive </a:t>
            </a:r>
            <a:r>
              <a:rPr lang="en-US" dirty="0" smtClean="0"/>
              <a:t>to allow </a:t>
            </a:r>
            <a:r>
              <a:rPr lang="en-US" dirty="0" smtClean="0"/>
              <a:t>for the escape of heat and water vapor.</a:t>
            </a:r>
          </a:p>
          <a:p>
            <a:r>
              <a:rPr lang="en-US" dirty="0" smtClean="0"/>
              <a:t>Upper entrances allow foragers to avoid the congestion of brood chambers and go immediately to supers.</a:t>
            </a:r>
          </a:p>
          <a:p>
            <a:r>
              <a:rPr lang="en-US" dirty="0" smtClean="0"/>
              <a:t>Upper entrances allow foragers to avoid any queen excluder that some beekeepers call “honey excluders”.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#9 – Minimize wasteful 				wax production.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</a:t>
            </a:r>
            <a:r>
              <a:rPr lang="en-US" dirty="0" smtClean="0"/>
              <a:t>about 8 </a:t>
            </a:r>
            <a:r>
              <a:rPr lang="en-US" dirty="0" smtClean="0"/>
              <a:t>pounds of honey to produce one pound of wax.</a:t>
            </a:r>
          </a:p>
          <a:p>
            <a:r>
              <a:rPr lang="en-US" dirty="0" smtClean="0"/>
              <a:t>Wasteful wax production – such as burr comb and bridge comb – takes away from honey production.</a:t>
            </a:r>
          </a:p>
          <a:p>
            <a:r>
              <a:rPr lang="en-US" dirty="0" smtClean="0"/>
              <a:t>Be certain to observe proper “bee space”. </a:t>
            </a:r>
          </a:p>
          <a:p>
            <a:r>
              <a:rPr lang="en-US" dirty="0" smtClean="0"/>
              <a:t>When extracting, be cautious with the comb when uncapping the honey.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3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#10 – Treat effectively for parasites and diseases.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think you’ll never be </a:t>
            </a:r>
            <a:r>
              <a:rPr lang="en-US" dirty="0" smtClean="0"/>
              <a:t>affected by diseases and pests.</a:t>
            </a:r>
          </a:p>
          <a:p>
            <a:r>
              <a:rPr lang="en-US" dirty="0" smtClean="0"/>
              <a:t>Parasites </a:t>
            </a:r>
            <a:r>
              <a:rPr lang="en-US" dirty="0" smtClean="0"/>
              <a:t>and diseases sicken bees and reduce their honey-production capacity.</a:t>
            </a:r>
          </a:p>
          <a:p>
            <a:r>
              <a:rPr lang="en-US" dirty="0" smtClean="0"/>
              <a:t>Treatment might take the form of chemicals or, </a:t>
            </a:r>
            <a:r>
              <a:rPr lang="en-US" i="1" dirty="0" smtClean="0"/>
              <a:t>better yet</a:t>
            </a:r>
            <a:r>
              <a:rPr lang="en-US" dirty="0" smtClean="0"/>
              <a:t>, </a:t>
            </a:r>
            <a:r>
              <a:rPr lang="en-US" dirty="0" smtClean="0"/>
              <a:t>with integrated pest management.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89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Pest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Purchasing only new equipment.</a:t>
            </a:r>
          </a:p>
          <a:p>
            <a:r>
              <a:rPr lang="en-US" dirty="0" smtClean="0"/>
              <a:t>Putting up with acceptable levels of infestation</a:t>
            </a:r>
          </a:p>
          <a:p>
            <a:r>
              <a:rPr lang="en-US" dirty="0" smtClean="0"/>
              <a:t>Genetic control (selecting proper queens)</a:t>
            </a:r>
          </a:p>
          <a:p>
            <a:r>
              <a:rPr lang="en-US" dirty="0" smtClean="0"/>
              <a:t>Mechanical control (</a:t>
            </a:r>
            <a:r>
              <a:rPr lang="en-US" dirty="0"/>
              <a:t>replacing old </a:t>
            </a:r>
            <a:r>
              <a:rPr lang="en-US" dirty="0" smtClean="0"/>
              <a:t>comb, using screened bottom boards, oil-based traps, storing supers on hives or in open)</a:t>
            </a:r>
          </a:p>
          <a:p>
            <a:r>
              <a:rPr lang="en-US" dirty="0" smtClean="0"/>
              <a:t>Promoting rapid bee population growth</a:t>
            </a:r>
          </a:p>
          <a:p>
            <a:r>
              <a:rPr lang="en-US" dirty="0" smtClean="0"/>
              <a:t>Soil treatments (small hive beetle)</a:t>
            </a:r>
          </a:p>
          <a:p>
            <a:r>
              <a:rPr lang="en-US" dirty="0" smtClean="0"/>
              <a:t>Minimal chemical control (last resort)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Following these rules…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able to average 215 pounds of honey per colony in six colonies in </a:t>
            </a:r>
            <a:r>
              <a:rPr lang="en-US" dirty="0" smtClean="0"/>
              <a:t>1998 (my second year of beekeeping). </a:t>
            </a:r>
            <a:endParaRPr lang="en-US" dirty="0" smtClean="0"/>
          </a:p>
          <a:p>
            <a:r>
              <a:rPr lang="en-US" dirty="0" smtClean="0"/>
              <a:t>For a complete complete summary and additional details, see Wenning, C.J. (1999). Maximizing Honey Production, </a:t>
            </a:r>
            <a:r>
              <a:rPr lang="en-US" i="1" dirty="0" smtClean="0"/>
              <a:t>American Bee Journal,  </a:t>
            </a:r>
            <a:r>
              <a:rPr lang="en-US" dirty="0" smtClean="0"/>
              <a:t>139(7), </a:t>
            </a:r>
            <a:r>
              <a:rPr lang="en-US" dirty="0" smtClean="0"/>
              <a:t>523</a:t>
            </a:r>
            <a:r>
              <a:rPr lang="en-US" dirty="0" smtClean="0"/>
              <a:t>-526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40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23" y="0"/>
            <a:ext cx="10291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Understanding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single large colony will produce </a:t>
            </a:r>
            <a:r>
              <a:rPr lang="en-US" b="1" dirty="0" smtClean="0"/>
              <a:t>much more </a:t>
            </a:r>
            <a:r>
              <a:rPr lang="en-US" b="1" dirty="0" smtClean="0"/>
              <a:t>honey than two colonies half its size.</a:t>
            </a:r>
          </a:p>
          <a:p>
            <a:pPr lvl="1"/>
            <a:r>
              <a:rPr lang="en-US" dirty="0" smtClean="0"/>
              <a:t>Consider one hive with </a:t>
            </a:r>
            <a:r>
              <a:rPr lang="en-US" dirty="0" smtClean="0"/>
              <a:t>60,000 </a:t>
            </a:r>
            <a:r>
              <a:rPr lang="en-US" dirty="0" smtClean="0"/>
              <a:t>bees and two hives with </a:t>
            </a:r>
            <a:r>
              <a:rPr lang="en-US" dirty="0" smtClean="0"/>
              <a:t>30,000 </a:t>
            </a:r>
            <a:r>
              <a:rPr lang="en-US" dirty="0" smtClean="0"/>
              <a:t>bees each.</a:t>
            </a:r>
          </a:p>
          <a:p>
            <a:pPr lvl="1"/>
            <a:r>
              <a:rPr lang="en-US" dirty="0" smtClean="0"/>
              <a:t>Assume that 20,000 house bees are required to conduct house keeping in each hive.</a:t>
            </a:r>
          </a:p>
          <a:p>
            <a:pPr lvl="1"/>
            <a:r>
              <a:rPr lang="en-US" dirty="0" smtClean="0"/>
              <a:t>The single large </a:t>
            </a:r>
            <a:r>
              <a:rPr lang="en-US" dirty="0" smtClean="0"/>
              <a:t>colony will have </a:t>
            </a:r>
            <a:r>
              <a:rPr lang="en-US" dirty="0" smtClean="0"/>
              <a:t>40,000 </a:t>
            </a:r>
            <a:r>
              <a:rPr lang="en-US" dirty="0" smtClean="0"/>
              <a:t>foragers compared to only </a:t>
            </a:r>
            <a:r>
              <a:rPr lang="en-US" dirty="0" smtClean="0"/>
              <a:t>20,000 </a:t>
            </a:r>
            <a:r>
              <a:rPr lang="en-US" dirty="0" smtClean="0"/>
              <a:t>foragers </a:t>
            </a:r>
            <a:r>
              <a:rPr lang="en-US" dirty="0" smtClean="0"/>
              <a:t>for two smaller hives.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9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23" y="0"/>
            <a:ext cx="10291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Critical Understanding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6 weeks are required for newly laid fertilized eggs to develop into worker bees, and for these house bees to become foragers.</a:t>
            </a:r>
          </a:p>
          <a:p>
            <a:pPr lvl="1"/>
            <a:r>
              <a:rPr lang="en-US" dirty="0" smtClean="0"/>
              <a:t>3 days as eggs</a:t>
            </a:r>
          </a:p>
          <a:p>
            <a:pPr lvl="1"/>
            <a:r>
              <a:rPr lang="en-US" dirty="0" smtClean="0"/>
              <a:t>5.5 days as larvae</a:t>
            </a:r>
          </a:p>
          <a:p>
            <a:pPr lvl="1"/>
            <a:r>
              <a:rPr lang="en-US" dirty="0" smtClean="0"/>
              <a:t>12.5 days as pupae</a:t>
            </a:r>
          </a:p>
          <a:p>
            <a:pPr lvl="1"/>
            <a:r>
              <a:rPr lang="en-US" dirty="0" smtClean="0"/>
              <a:t>23 days as house bees</a:t>
            </a:r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about 42 days</a:t>
            </a:r>
            <a:r>
              <a:rPr lang="en-US" dirty="0" smtClean="0"/>
              <a:t> </a:t>
            </a:r>
            <a:r>
              <a:rPr lang="en-US" dirty="0" smtClean="0"/>
              <a:t>do house bees begin to forage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785" y="3243417"/>
            <a:ext cx="2567538" cy="19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#1 – Place apiaries and hives in appropriate locations.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Bees need </a:t>
            </a:r>
            <a:r>
              <a:rPr lang="en-US" dirty="0" smtClean="0"/>
              <a:t>nectar and pollen sources </a:t>
            </a:r>
            <a:r>
              <a:rPr lang="en-US" dirty="0" smtClean="0"/>
              <a:t>to </a:t>
            </a:r>
            <a:r>
              <a:rPr lang="en-US" dirty="0" smtClean="0"/>
              <a:t>feed, and produce </a:t>
            </a:r>
            <a:r>
              <a:rPr lang="en-US" dirty="0" smtClean="0"/>
              <a:t>both brood and honey. </a:t>
            </a:r>
          </a:p>
          <a:p>
            <a:r>
              <a:rPr lang="en-US" dirty="0" smtClean="0"/>
              <a:t>Bees forage mostly within </a:t>
            </a:r>
            <a:r>
              <a:rPr lang="en-US" dirty="0" smtClean="0"/>
              <a:t>2-3 miles </a:t>
            </a:r>
            <a:r>
              <a:rPr lang="en-US" dirty="0" smtClean="0"/>
              <a:t>of </a:t>
            </a:r>
            <a:r>
              <a:rPr lang="en-US" dirty="0" smtClean="0"/>
              <a:t>a hive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Ornamental plants, clovers, and some field crops provide forage.</a:t>
            </a:r>
          </a:p>
          <a:p>
            <a:r>
              <a:rPr lang="en-US" dirty="0" smtClean="0"/>
              <a:t>Not all plants produce nectar (corn)</a:t>
            </a:r>
            <a:r>
              <a:rPr lang="en-US" dirty="0" smtClean="0"/>
              <a:t>.</a:t>
            </a:r>
          </a:p>
          <a:p>
            <a:r>
              <a:rPr lang="en-US" dirty="0" smtClean="0"/>
              <a:t>Rural monocultures are not good placements.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#1 – Place apiaries and hives in appropriate locations.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place hives where they get early morning sunlight.</a:t>
            </a:r>
          </a:p>
          <a:p>
            <a:r>
              <a:rPr lang="en-US" dirty="0" smtClean="0"/>
              <a:t>Don’t place hives in locations where they get direct sun all day.</a:t>
            </a:r>
          </a:p>
          <a:p>
            <a:r>
              <a:rPr lang="en-US" dirty="0" smtClean="0"/>
              <a:t>Don’t place hives in depressions where it might be cold and humid. </a:t>
            </a:r>
          </a:p>
          <a:p>
            <a:r>
              <a:rPr lang="en-US" dirty="0"/>
              <a:t>Do ensure that bees have access to water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#2 – Determine the time of the first major nectar flow.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 hive on a scale to determine the time of nectar flow in an area; the first appearance of flower blossoms is usually a poor indicator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average date of the first central Illinois nectar flow is May 10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(Long Lane Honey Farm).</a:t>
            </a:r>
            <a:endParaRPr lang="en-US" dirty="0" smtClean="0"/>
          </a:p>
          <a:p>
            <a:r>
              <a:rPr lang="en-US" dirty="0" smtClean="0"/>
              <a:t>Once the date of the first major nectar flow is known, plan to start building up colony populations at least 6 weeks </a:t>
            </a:r>
            <a:r>
              <a:rPr lang="en-US" dirty="0" smtClean="0"/>
              <a:t>prior.</a:t>
            </a:r>
          </a:p>
          <a:p>
            <a:r>
              <a:rPr lang="en-US" i="1" dirty="0" smtClean="0"/>
              <a:t>Build </a:t>
            </a:r>
            <a:r>
              <a:rPr lang="en-US" i="1" dirty="0" smtClean="0"/>
              <a:t>the colony population for the nectar flow, not on the nectar flow.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589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#3 – Feed nectar and pollen substitutes early.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Queens do not rule the hive; rather, they start laying eggs profusely when heavily fed.</a:t>
            </a:r>
          </a:p>
          <a:p>
            <a:r>
              <a:rPr lang="en-US" dirty="0" smtClean="0"/>
              <a:t>At least 6 weeks prior to the first major nectar flow, start feeding </a:t>
            </a:r>
            <a:r>
              <a:rPr lang="en-US" dirty="0" smtClean="0"/>
              <a:t>1:1 nectar </a:t>
            </a:r>
            <a:r>
              <a:rPr lang="en-US" dirty="0" smtClean="0"/>
              <a:t>and pollen </a:t>
            </a:r>
            <a:r>
              <a:rPr lang="en-US" dirty="0" smtClean="0"/>
              <a:t>patties. In central Illinois this means by March 20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Do not overfeed sugar syrup as comb could become overfilled leaving no room for actual honey production. </a:t>
            </a:r>
            <a:r>
              <a:rPr lang="en-US" dirty="0" smtClean="0"/>
              <a:t>Early </a:t>
            </a:r>
            <a:r>
              <a:rPr lang="en-US" dirty="0" err="1" smtClean="0"/>
              <a:t>supering</a:t>
            </a:r>
            <a:r>
              <a:rPr lang="en-US" dirty="0" smtClean="0"/>
              <a:t> is best.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5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#4 – Do your best to prevent colonies from swarming.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Causes of swarming are not really know with certainty; swarming is the way of replicating.</a:t>
            </a:r>
          </a:p>
          <a:p>
            <a:r>
              <a:rPr lang="en-US" dirty="0" smtClean="0"/>
              <a:t>Many triggers: hive congestion, not enough storage space, old queens, etc. </a:t>
            </a:r>
          </a:p>
          <a:p>
            <a:r>
              <a:rPr lang="en-US" dirty="0" smtClean="0"/>
              <a:t>Occurs before the first major nectar flow. </a:t>
            </a:r>
          </a:p>
          <a:p>
            <a:r>
              <a:rPr lang="en-US" dirty="0" smtClean="0"/>
              <a:t>Avoid conditions leading to swarming by </a:t>
            </a:r>
            <a:r>
              <a:rPr lang="en-US" dirty="0" err="1" smtClean="0"/>
              <a:t>supering</a:t>
            </a:r>
            <a:r>
              <a:rPr lang="en-US" dirty="0" smtClean="0"/>
              <a:t> early, </a:t>
            </a:r>
            <a:r>
              <a:rPr lang="en-US" dirty="0"/>
              <a:t>and reversing hive </a:t>
            </a:r>
            <a:r>
              <a:rPr lang="en-US" dirty="0" smtClean="0"/>
              <a:t>bodies if queen is not laying near </a:t>
            </a:r>
            <a:r>
              <a:rPr lang="en-US" dirty="0" smtClean="0"/>
              <a:t>bottom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Avoid splitting a colony</a:t>
            </a:r>
            <a:r>
              <a:rPr lang="en-US" dirty="0"/>
              <a:t> </a:t>
            </a:r>
            <a:r>
              <a:rPr lang="en-US" dirty="0" smtClean="0"/>
              <a:t>to reduce congestion.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Rule #5 – Keep only young, well-fertilized queens.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Old queens do not produce sufficient mandibular hormone to prevent queen rearing by workers; this leads to swarming.</a:t>
            </a:r>
          </a:p>
          <a:p>
            <a:r>
              <a:rPr lang="en-US" dirty="0" smtClean="0"/>
              <a:t>Queens more than a year </a:t>
            </a:r>
            <a:r>
              <a:rPr lang="en-US" dirty="0" smtClean="0"/>
              <a:t>or two old</a:t>
            </a:r>
            <a:r>
              <a:rPr lang="en-US" dirty="0" smtClean="0"/>
              <a:t>, and those insufficiently fertilized, should be replaced.</a:t>
            </a:r>
          </a:p>
          <a:p>
            <a:r>
              <a:rPr lang="en-US" dirty="0" smtClean="0"/>
              <a:t>Take your loses in the autumn by replacing queens </a:t>
            </a:r>
            <a:r>
              <a:rPr lang="en-US" dirty="0" smtClean="0"/>
              <a:t>then </a:t>
            </a:r>
            <a:r>
              <a:rPr lang="en-US" dirty="0" smtClean="0"/>
              <a:t>and not in the spring. </a:t>
            </a:r>
          </a:p>
          <a:p>
            <a:r>
              <a:rPr lang="en-US" dirty="0" smtClean="0"/>
              <a:t>Select </a:t>
            </a:r>
            <a:r>
              <a:rPr lang="en-US" dirty="0" smtClean="0"/>
              <a:t>your strain </a:t>
            </a:r>
            <a:r>
              <a:rPr lang="en-US" dirty="0" smtClean="0"/>
              <a:t>of bees to fit nectar flows.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1055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Maximizing  Honey  Production</vt:lpstr>
      <vt:lpstr>Critical Understanding #1</vt:lpstr>
      <vt:lpstr>Critical Understanding #2</vt:lpstr>
      <vt:lpstr>Rule #1 – Place apiaries and hives in appropriate locations.</vt:lpstr>
      <vt:lpstr>Rule #1 – Place apiaries and hives in appropriate locations.</vt:lpstr>
      <vt:lpstr>Rule #2 – Determine the time of the first major nectar flow.</vt:lpstr>
      <vt:lpstr>Rule #3 – Feed nectar and pollen substitutes early.</vt:lpstr>
      <vt:lpstr>Rule #4 – Do your best to prevent colonies from swarming.</vt:lpstr>
      <vt:lpstr>Rule #5 – Keep only young, well-fertilized queens.</vt:lpstr>
      <vt:lpstr>Rule #6 – Provide adequate and  timely supering. </vt:lpstr>
      <vt:lpstr>Rule #7 – Use supers with  drawn comb.</vt:lpstr>
      <vt:lpstr>Rule #8 – Create entrances in   upper level supers.</vt:lpstr>
      <vt:lpstr>Rule #9 – Minimize wasteful     wax production.</vt:lpstr>
      <vt:lpstr>Rule #10 – Treat effectively for parasites and diseases.</vt:lpstr>
      <vt:lpstr>Integrated Pest Management</vt:lpstr>
      <vt:lpstr>Following these rules…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Honey Production</dc:title>
  <dc:creator>Carl Wenning</dc:creator>
  <cp:lastModifiedBy>Carl Wenning</cp:lastModifiedBy>
  <cp:revision>27</cp:revision>
  <dcterms:created xsi:type="dcterms:W3CDTF">2013-01-19T21:33:14Z</dcterms:created>
  <dcterms:modified xsi:type="dcterms:W3CDTF">2015-02-08T19:26:02Z</dcterms:modified>
</cp:coreProperties>
</file>