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59" r:id="rId4"/>
    <p:sldId id="260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8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ED6791-00C5-48DA-BE52-DBED6876A2F6}" type="datetimeFigureOut">
              <a:rPr lang="en-US" smtClean="0"/>
              <a:t>4/20/2012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35D1A-A1D2-444B-B743-47D573E189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7D6132-232B-41E2-9653-D8A5E972B666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C251B6-9101-4632-BF17-25548ABA86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251B6-9101-4632-BF17-25548ABA86C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2BBC9-BCAB-45F3-BF13-FA9534F24100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309B-E784-4E60-9A83-15BEEE199E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2BBC9-BCAB-45F3-BF13-FA9534F24100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309B-E784-4E60-9A83-15BEEE199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2BBC9-BCAB-45F3-BF13-FA9534F24100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309B-E784-4E60-9A83-15BEEE199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2BBC9-BCAB-45F3-BF13-FA9534F24100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309B-E784-4E60-9A83-15BEEE199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2BBC9-BCAB-45F3-BF13-FA9534F24100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309B-E784-4E60-9A83-15BEEE199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2BBC9-BCAB-45F3-BF13-FA9534F24100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309B-E784-4E60-9A83-15BEEE199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2BBC9-BCAB-45F3-BF13-FA9534F24100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309B-E784-4E60-9A83-15BEEE199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2BBC9-BCAB-45F3-BF13-FA9534F24100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309B-E784-4E60-9A83-15BEEE199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2BBC9-BCAB-45F3-BF13-FA9534F24100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309B-E784-4E60-9A83-15BEEE199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2BBC9-BCAB-45F3-BF13-FA9534F24100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309B-E784-4E60-9A83-15BEEE199E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6D2BBC9-BCAB-45F3-BF13-FA9534F24100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B96309B-E784-4E60-9A83-15BEEE199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6D2BBC9-BCAB-45F3-BF13-FA9534F24100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B96309B-E784-4E60-9A83-15BEEE199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en.wikipedia.org/wiki/File:Australian_painted_lady_feeding_closeup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Bees_Collecting_Pollen_2004-08-14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//upload.wikimedia.org/wikipedia/commons/9/99/Apis_mellifera_flying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9.jpeg"/><Relationship Id="rId7" Type="http://schemas.openxmlformats.org/officeDocument/2006/relationships/hyperlink" Target="http://gallery.hd.org/_exhibits/natural-science/_more2005/_more07/bee-pollinating-pollination-of-lavender-purple-flowers-from-bush-flowering-in-July-in-London-England-closeup-2-DHD.jpg" TargetMode="External"/><Relationship Id="rId2" Type="http://schemas.openxmlformats.org/officeDocument/2006/relationships/hyperlink" Target="http://www.google.com/imgres?imgurl=http://www.solutions-site.org/artman/uploads/759px-european_honey_bee_extracts_nectar.jpg&amp;imgrefurl=http://www.solutions-site.org/node/323&amp;usg=__MEyVektDwZc2ZnkU6TDuWMcj_Z8=&amp;h=350&amp;w=444&amp;sz=44&amp;hl=en&amp;start=6&amp;zoom=1&amp;tbnid=mvDGPPn5GH-8SM:&amp;tbnh=100&amp;tbnw=127&amp;ei=ToqRT56NCIaQ9gTIiOWVBA&amp;prev=/search%3Fq%3Dhoney%2Bbee%2Bflowers%26um%3D1%26hl%3Den%26rlz%3D1T4ADBR_enUS282US292%26tbm%3Disch&amp;um=1&amp;itb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10" Type="http://schemas.openxmlformats.org/officeDocument/2006/relationships/image" Target="../media/image13.jpeg"/><Relationship Id="rId4" Type="http://schemas.openxmlformats.org/officeDocument/2006/relationships/hyperlink" Target="http://www.google.com/imgres?imgurl=http://www.quick-good-fortune.com/images/honey-bee-yellow-flower.jpg&amp;imgrefurl=http://www.quick-good-fortune.com/Honey-Superfood-Bee-Pollen.html&amp;usg=__4p94Y3gWzd9ayFjHdeC6LfMvb6M=&amp;h=300&amp;w=450&amp;sz=56&amp;hl=en&amp;start=17&amp;zoom=1&amp;tbnid=7rbuWzoZFvYtAM:&amp;tbnh=85&amp;tbnw=127&amp;ei=ToqRT56NCIaQ9gTIiOWVBA&amp;prev=/search%3Fq%3Dhoney%2Bbee%2Bflowers%26um%3D1%26hl%3Den%26rlz%3D1T4ADBR_enUS282US292%26tbm%3Disch&amp;um=1&amp;itbs=1" TargetMode="External"/><Relationship Id="rId9" Type="http://schemas.openxmlformats.org/officeDocument/2006/relationships/hyperlink" Target="http://www.google.com/imgres?imgurl=http://entnemdept.ufl.edu/pestalert/CCD-fig3.jpg&amp;imgrefurl=http://entnemdept.ufl.edu/pestalert/Colony_Collapse_Disorder.htm&amp;usg=__GDoCujPVcFOureSskBqNRWoINy4=&amp;h=500&amp;w=418&amp;sz=20&amp;hl=en&amp;start=10&amp;zoom=1&amp;tbnid=gK27rHO3SOwBWM:&amp;tbnh=130&amp;tbnw=109&amp;ei=_dORT6e6PIOe8QS_n_yOBA&amp;prev=/search%3Fq%3Dhoney%2Bbees%2Bpollinating%2Bflowers%26um%3D1%26hl%3Den%26sa%3DN%26rlz%3D1T4ADBR_enUS282US292%26tbm%3Disch&amp;um=1&amp;itbs=1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429000"/>
            <a:ext cx="8305800" cy="167335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Nectar &amp; Pollen Plants of Illinois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828800"/>
            <a:ext cx="8382000" cy="1499616"/>
          </a:xfrm>
        </p:spPr>
        <p:txBody>
          <a:bodyPr/>
          <a:lstStyle/>
          <a:p>
            <a:r>
              <a:rPr lang="en-US" dirty="0" smtClean="0"/>
              <a:t>Bee Keeping Course: Session III – Managing the Colony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NECTAR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534400" cy="510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Nectar is a sweet liquid (mostly sugar and water) made in special glands called </a:t>
            </a:r>
            <a:r>
              <a:rPr lang="en-US" sz="2800" dirty="0" err="1" smtClean="0"/>
              <a:t>nectaries</a:t>
            </a:r>
            <a:r>
              <a:rPr lang="en-US" sz="2800" dirty="0" smtClean="0"/>
              <a:t> that are found on flowering plants.</a:t>
            </a:r>
          </a:p>
          <a:p>
            <a:r>
              <a:rPr lang="en-US" sz="2800" dirty="0" err="1" smtClean="0"/>
              <a:t>Necatries</a:t>
            </a:r>
            <a:r>
              <a:rPr lang="en-US" sz="2800" dirty="0" smtClean="0"/>
              <a:t> are most often found by the base of a flower’s petals.</a:t>
            </a:r>
          </a:p>
          <a:p>
            <a:r>
              <a:rPr lang="en-US" sz="2800" dirty="0" smtClean="0"/>
              <a:t>Nectar is the reward given to </a:t>
            </a:r>
          </a:p>
          <a:p>
            <a:pPr>
              <a:buNone/>
            </a:pPr>
            <a:r>
              <a:rPr lang="en-US" sz="2800" dirty="0" smtClean="0"/>
              <a:t>	insects and small animals </a:t>
            </a:r>
          </a:p>
          <a:p>
            <a:pPr>
              <a:buNone/>
            </a:pPr>
            <a:r>
              <a:rPr lang="en-US" sz="2800" dirty="0" smtClean="0"/>
              <a:t>	for their help with pollination.</a:t>
            </a:r>
          </a:p>
          <a:p>
            <a:r>
              <a:rPr lang="en-US" sz="2800" dirty="0" smtClean="0"/>
              <a:t>Nectar is the </a:t>
            </a:r>
            <a:r>
              <a:rPr lang="en-US" sz="2800" dirty="0" smtClean="0"/>
              <a:t>base ingredient of 			  </a:t>
            </a:r>
            <a:r>
              <a:rPr lang="en-US" sz="2800" dirty="0" smtClean="0"/>
              <a:t>honey.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http://upload.wikimedia.org/wikipedia/commons/thumb/2/21/Australian_painted_lady_feeding_closeup.jpg/220px-Australian_painted_lady_feeding_closeup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152400"/>
            <a:ext cx="1397000" cy="1524000"/>
          </a:xfrm>
          <a:prstGeom prst="rect">
            <a:avLst/>
          </a:prstGeom>
          <a:noFill/>
        </p:spPr>
      </p:pic>
      <p:pic>
        <p:nvPicPr>
          <p:cNvPr id="4098" name="Picture 2" descr="http://www.bbc.co.uk/schools/ks2bitesize/science/images/lv_life_cycle4_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3886200"/>
            <a:ext cx="2152650" cy="2152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POLLEN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1"/>
            <a:ext cx="8534400" cy="5181599"/>
          </a:xfrm>
        </p:spPr>
        <p:txBody>
          <a:bodyPr>
            <a:normAutofit/>
          </a:bodyPr>
          <a:lstStyle/>
          <a:p>
            <a:r>
              <a:rPr lang="en-US" sz="2700" dirty="0" smtClean="0"/>
              <a:t>The male reproductive structure is called the stamen.  It is composed of the filament and the anther.  Pollen develops within the anther.</a:t>
            </a:r>
          </a:p>
          <a:p>
            <a:r>
              <a:rPr lang="en-US" sz="2700" dirty="0" smtClean="0"/>
              <a:t>Pollen </a:t>
            </a:r>
            <a:r>
              <a:rPr lang="en-US" sz="2700" dirty="0" smtClean="0"/>
              <a:t>are dust-like grains which </a:t>
            </a:r>
            <a:r>
              <a:rPr lang="en-US" sz="2700" dirty="0" smtClean="0"/>
              <a:t>			         are </a:t>
            </a:r>
            <a:r>
              <a:rPr lang="en-US" sz="2700" dirty="0" smtClean="0"/>
              <a:t>unique to each type of </a:t>
            </a:r>
            <a:r>
              <a:rPr lang="en-US" sz="2700" dirty="0" smtClean="0"/>
              <a:t>flowering		                     </a:t>
            </a:r>
            <a:r>
              <a:rPr lang="en-US" sz="2700" dirty="0" smtClean="0"/>
              <a:t>plant species</a:t>
            </a:r>
            <a:r>
              <a:rPr lang="en-US" sz="2700" dirty="0" smtClean="0"/>
              <a:t>.</a:t>
            </a:r>
            <a:endParaRPr lang="en-US" sz="2700" dirty="0" smtClean="0"/>
          </a:p>
          <a:p>
            <a:r>
              <a:rPr lang="en-US" sz="2700" dirty="0" smtClean="0"/>
              <a:t>Pollen consists of proteins, starch, 			 sugars, fats, minerals, vitamins 			        and free amino acids.</a:t>
            </a:r>
          </a:p>
          <a:p>
            <a:r>
              <a:rPr lang="en-US" sz="2700" dirty="0" smtClean="0"/>
              <a:t>Bees collect pollen to feed their larvae.</a:t>
            </a:r>
          </a:p>
          <a:p>
            <a:endParaRPr lang="en-US" sz="2800" dirty="0" smtClean="0"/>
          </a:p>
        </p:txBody>
      </p:sp>
      <p:pic>
        <p:nvPicPr>
          <p:cNvPr id="1026" name="Picture 2" descr="http://www.thethepoetry.com/wp-content/uploads/2010/04/bee_pollen_mac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52400"/>
            <a:ext cx="1805386" cy="1196904"/>
          </a:xfrm>
          <a:prstGeom prst="rect">
            <a:avLst/>
          </a:prstGeom>
          <a:noFill/>
        </p:spPr>
      </p:pic>
      <p:pic>
        <p:nvPicPr>
          <p:cNvPr id="1028" name="Picture 4" descr="http://upload.wikimedia.org/wikipedia/commons/thumb/a/a8/Bees_Collecting_Pollen_2004-08-14.jpg/250px-Bees_Collecting_Pollen_2004-08-14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152400"/>
            <a:ext cx="1543050" cy="1160374"/>
          </a:xfrm>
          <a:prstGeom prst="rect">
            <a:avLst/>
          </a:prstGeom>
          <a:noFill/>
        </p:spPr>
      </p:pic>
      <p:pic>
        <p:nvPicPr>
          <p:cNvPr id="3074" name="Picture 2" descr="http://upload.wikimedia.org/wikipedia/commons/thumb/a/a4/Misc_pollen.jpg/250px-Misc_polle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4800600"/>
            <a:ext cx="2381250" cy="1809750"/>
          </a:xfrm>
          <a:prstGeom prst="rect">
            <a:avLst/>
          </a:prstGeom>
          <a:noFill/>
        </p:spPr>
      </p:pic>
      <p:pic>
        <p:nvPicPr>
          <p:cNvPr id="3076" name="Picture 4" descr="http://upload.wikimedia.org/wikipedia/commons/c/c5/Stamen_(PSF)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91517" y="2654686"/>
            <a:ext cx="2847683" cy="17649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POLLEN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625609"/>
          </a:xfrm>
        </p:spPr>
        <p:txBody>
          <a:bodyPr/>
          <a:lstStyle/>
          <a:p>
            <a:r>
              <a:rPr lang="en-US" sz="2400" dirty="0" smtClean="0"/>
              <a:t>When </a:t>
            </a:r>
            <a:r>
              <a:rPr lang="en-US" sz="2400" dirty="0" smtClean="0"/>
              <a:t>the bee goes to get </a:t>
            </a:r>
            <a:r>
              <a:rPr lang="en-US" sz="2400" dirty="0" smtClean="0"/>
              <a:t>nectar they trigger the male </a:t>
            </a:r>
            <a:r>
              <a:rPr lang="en-US" sz="2400" dirty="0" smtClean="0"/>
              <a:t>structures </a:t>
            </a:r>
            <a:r>
              <a:rPr lang="en-US" sz="2400" dirty="0" smtClean="0"/>
              <a:t>hence getting pollen </a:t>
            </a:r>
            <a:r>
              <a:rPr lang="en-US" sz="2400" dirty="0" smtClean="0"/>
              <a:t>on </a:t>
            </a:r>
            <a:r>
              <a:rPr lang="en-US" sz="2400" dirty="0" smtClean="0"/>
              <a:t>themselves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Bees tend to confine their attention to a single flower species when foraging.</a:t>
            </a:r>
          </a:p>
          <a:p>
            <a:r>
              <a:rPr lang="en-US" sz="2400" dirty="0" smtClean="0"/>
              <a:t>But they will move from plant to plant within that species hence favoring cross-pollination.</a:t>
            </a:r>
            <a:endParaRPr lang="en-US" sz="2400" dirty="0" smtClean="0"/>
          </a:p>
          <a:p>
            <a:r>
              <a:rPr lang="en-US" sz="2400" dirty="0" smtClean="0"/>
              <a:t>Some bees forage for nectar and other bees forage for pollen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Some flowering plants will only offer                                          offer pollen, others nectar. </a:t>
            </a:r>
            <a:r>
              <a:rPr lang="en-US" sz="2400" smtClean="0"/>
              <a:t>And some                                           plants will </a:t>
            </a:r>
            <a:r>
              <a:rPr lang="en-US" sz="2400" dirty="0" smtClean="0"/>
              <a:t>offer both.</a:t>
            </a:r>
            <a:endParaRPr lang="en-US" sz="2400" dirty="0"/>
          </a:p>
        </p:txBody>
      </p:sp>
      <p:pic>
        <p:nvPicPr>
          <p:cNvPr id="4" name="Picture 6" descr="File:Apis mellifera flyin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4419600"/>
            <a:ext cx="2744915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Flowers that Attract Bees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1"/>
            <a:ext cx="8458200" cy="4724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Flowers have evolved to meet the needs of its pollinator.</a:t>
            </a:r>
          </a:p>
          <a:p>
            <a:r>
              <a:rPr lang="en-US" sz="2800" dirty="0" smtClean="0"/>
              <a:t>Color also helps to attract pollinators.</a:t>
            </a:r>
          </a:p>
          <a:p>
            <a:r>
              <a:rPr lang="en-US" sz="2800" dirty="0" smtClean="0"/>
              <a:t>Bee pollinated flowers tend to be brightly colored in the shades of blues and yellows.</a:t>
            </a:r>
          </a:p>
        </p:txBody>
      </p:sp>
      <p:pic>
        <p:nvPicPr>
          <p:cNvPr id="21506" name="Picture 2" descr="http://t2.gstatic.com/images?q=tbn:ANd9GcSgXGFFQrKUau7nEIP-JZ03mMPhDot9IguY9byrnZduk-KFNfJjz9N4Qr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381000"/>
            <a:ext cx="1209675" cy="952500"/>
          </a:xfrm>
          <a:prstGeom prst="rect">
            <a:avLst/>
          </a:prstGeom>
          <a:noFill/>
        </p:spPr>
      </p:pic>
      <p:pic>
        <p:nvPicPr>
          <p:cNvPr id="21508" name="Picture 4" descr="http://t2.gstatic.com/images?q=tbn:ANd9GcTUi_dnkNRkulqDT1d76lRMgzpOQ2dZ4ARNHfEmEggrXnEL7HeyGiAeE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62400" y="4876800"/>
            <a:ext cx="2049329" cy="1371600"/>
          </a:xfrm>
          <a:prstGeom prst="rect">
            <a:avLst/>
          </a:prstGeom>
          <a:noFill/>
        </p:spPr>
      </p:pic>
      <p:pic>
        <p:nvPicPr>
          <p:cNvPr id="21510" name="Picture 6" descr="Bee on a Flow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76400" y="4572000"/>
            <a:ext cx="1981200" cy="1647825"/>
          </a:xfrm>
          <a:prstGeom prst="rect">
            <a:avLst/>
          </a:prstGeom>
          <a:noFill/>
        </p:spPr>
      </p:pic>
      <p:pic>
        <p:nvPicPr>
          <p:cNvPr id="21512" name="Picture 8" descr="Thumbnail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24600" y="4419600"/>
            <a:ext cx="2438400" cy="1828800"/>
          </a:xfrm>
          <a:prstGeom prst="rect">
            <a:avLst/>
          </a:prstGeom>
          <a:noFill/>
        </p:spPr>
      </p:pic>
      <p:pic>
        <p:nvPicPr>
          <p:cNvPr id="21514" name="Picture 10" descr="http://t3.gstatic.com/images?q=tbn:ANd9GcT_lnK-lpaRyc5CgNilDiuuHjV8RyNGIHFw0fgZDIvCgOSYsmtItaNGW7U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4800" y="4876800"/>
            <a:ext cx="1038225" cy="1238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List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1"/>
            <a:ext cx="8382000" cy="4724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How do you want to attract bees? </a:t>
            </a:r>
          </a:p>
          <a:p>
            <a:pPr lvl="1"/>
            <a:r>
              <a:rPr lang="en-US" sz="2400" dirty="0" smtClean="0"/>
              <a:t>A meadow, prairie, crops</a:t>
            </a:r>
          </a:p>
          <a:p>
            <a:pPr lvl="1"/>
            <a:r>
              <a:rPr lang="en-US" sz="2400" dirty="0" smtClean="0"/>
              <a:t>A vegetable garden, perennial bed</a:t>
            </a:r>
          </a:p>
          <a:p>
            <a:r>
              <a:rPr lang="en-US" sz="2400" dirty="0" smtClean="0"/>
              <a:t>Some plants can benefit from bee pollinators but do not require bee visitation.</a:t>
            </a:r>
          </a:p>
          <a:p>
            <a:r>
              <a:rPr lang="en-US" sz="2400" dirty="0" smtClean="0"/>
              <a:t>Then there are plants that require a specific insect.</a:t>
            </a:r>
          </a:p>
          <a:p>
            <a:r>
              <a:rPr lang="en-US" sz="2400" dirty="0" smtClean="0"/>
              <a:t>Remember to choose plants that will bloom at different times throughout the season so you that bees will continue to visit.</a:t>
            </a:r>
          </a:p>
          <a:p>
            <a:r>
              <a:rPr lang="en-US" sz="2400" dirty="0" smtClean="0"/>
              <a:t> Do your research – make sure you do not have invasive species!  </a:t>
            </a:r>
          </a:p>
          <a:p>
            <a:r>
              <a:rPr lang="en-US" sz="2400" dirty="0" smtClean="0"/>
              <a:t>Watch out for plants that are aggressive and can be difficult to control.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4436</TotalTime>
  <Words>306</Words>
  <Application>Microsoft Office PowerPoint</Application>
  <PresentationFormat>On-screen Show (4:3)</PresentationFormat>
  <Paragraphs>34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Module</vt:lpstr>
      <vt:lpstr>Nectar &amp; Pollen Plants of Illinois</vt:lpstr>
      <vt:lpstr>NECTAR</vt:lpstr>
      <vt:lpstr>POLLEN</vt:lpstr>
      <vt:lpstr>POLLEN</vt:lpstr>
      <vt:lpstr>Flowers that Attract Bees</vt:lpstr>
      <vt:lpstr>Plant List Considerations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Nectar &amp; Pollen Plants of Illinois</dc:title>
  <dc:creator>jmchamb</dc:creator>
  <cp:lastModifiedBy>jmchamb</cp:lastModifiedBy>
  <cp:revision>193</cp:revision>
  <dcterms:created xsi:type="dcterms:W3CDTF">2012-04-16T17:16:42Z</dcterms:created>
  <dcterms:modified xsi:type="dcterms:W3CDTF">2012-04-21T16:08:39Z</dcterms:modified>
</cp:coreProperties>
</file>