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56" r:id="rId2"/>
    <p:sldId id="263" r:id="rId3"/>
    <p:sldId id="264" r:id="rId4"/>
    <p:sldId id="266" r:id="rId5"/>
    <p:sldId id="258" r:id="rId6"/>
    <p:sldId id="279" r:id="rId7"/>
    <p:sldId id="265" r:id="rId8"/>
    <p:sldId id="257" r:id="rId9"/>
    <p:sldId id="267" r:id="rId10"/>
    <p:sldId id="272" r:id="rId11"/>
    <p:sldId id="282" r:id="rId12"/>
    <p:sldId id="273" r:id="rId13"/>
    <p:sldId id="274" r:id="rId14"/>
    <p:sldId id="275" r:id="rId15"/>
    <p:sldId id="276" r:id="rId16"/>
    <p:sldId id="277" r:id="rId17"/>
    <p:sldId id="280" r:id="rId18"/>
    <p:sldId id="261" r:id="rId19"/>
    <p:sldId id="278" r:id="rId20"/>
    <p:sldId id="281"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80FF"/>
    <a:srgbClr val="6666FF"/>
    <a:srgbClr val="FF8000"/>
    <a:srgbClr val="EC9B50"/>
    <a:srgbClr val="DAD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1" autoAdjust="0"/>
    <p:restoredTop sz="90929"/>
  </p:normalViewPr>
  <p:slideViewPr>
    <p:cSldViewPr>
      <p:cViewPr varScale="1">
        <p:scale>
          <a:sx n="109" d="100"/>
          <a:sy n="109" d="100"/>
        </p:scale>
        <p:origin x="-64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p14="http://schemas.microsoft.com/office/powerpoint/2010/main"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p14="http://schemas.microsoft.com/office/powerpoint/2010/main"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p14="http://schemas.microsoft.com/office/powerpoint/2010/main"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pPr>
                <a:defRPr/>
              </a:pPr>
              <a:t>5/30/14 9:08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p14="http://schemas.microsoft.com/office/powerpoint/2010/main"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pPr>
                <a:defRPr/>
              </a:pPr>
              <a:t>5/30/14 9:08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p14="http://schemas.microsoft.com/office/powerpoint/2010/main"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pPr>
                <a:defRPr/>
              </a:pPr>
              <a:t>5/30/14 9:08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p14="http://schemas.microsoft.com/office/powerpoint/2010/main"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pPr>
                <a:defRPr/>
              </a:pPr>
              <a:t>5/30/14 9:08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p14="http://schemas.microsoft.com/office/powerpoint/2010/main"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pPr>
                <a:defRPr/>
              </a:pPr>
              <a:t>5/30/14 9:08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p14="http://schemas.microsoft.com/office/powerpoint/2010/main"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pPr>
                <a:defRPr/>
              </a:pPr>
              <a:t>5/30/14 9:08 AM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p14="http://schemas.microsoft.com/office/powerpoint/2010/main"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pPr>
                <a:defRPr/>
              </a:pPr>
              <a:t>5/30/14 9:08 AM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p14="http://schemas.microsoft.com/office/powerpoint/2010/main"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pPr>
                <a:defRPr/>
              </a:pPr>
              <a:t>5/30/14 9:08 AM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p14="http://schemas.microsoft.com/office/powerpoint/2010/main"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pPr>
                <a:defRPr/>
              </a:pPr>
              <a:t>5/30/14 9:08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p14="http://schemas.microsoft.com/office/powerpoint/2010/main"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pPr>
                <a:defRPr/>
              </a:pPr>
              <a:t>5/30/14 9:08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p14="http://schemas.microsoft.com/office/powerpoint/2010/main" val="3672216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Second </a:t>
            </a:r>
            <a:r>
              <a:rPr lang="en-US" dirty="0"/>
              <a:t>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mn-lt"/>
                <a:ea typeface="+mn-ea"/>
                <a:cs typeface="+mn-cs"/>
              </a:defRPr>
            </a:lvl1pPr>
          </a:lstStyle>
          <a:p>
            <a:pPr>
              <a:defRPr/>
            </a:pPr>
            <a:fld id="{B4BBC32B-BD49-FE49-87F7-C2AFB81F02A0}" type="datetime9">
              <a:rPr lang="en-US" smtClean="0"/>
              <a:pPr>
                <a:defRPr/>
              </a:pPr>
              <a:t>5/30/14 9:08 AM</a:t>
            </a:fld>
            <a:endParaRPr lang="en-US" dirty="0"/>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Georgia" charset="0"/>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mj-lt"/>
          <a:ea typeface="ＭＳ Ｐゴシック" charset="0"/>
          <a:cs typeface="+mj-cs"/>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mn-lt"/>
          <a:ea typeface="ＭＳ Ｐゴシック" charset="0"/>
          <a:cs typeface="+mn-cs"/>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mn-lt"/>
          <a:ea typeface="ＭＳ Ｐゴシック" charset="0"/>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mn-lt"/>
          <a:ea typeface="ＭＳ Ｐゴシック" charset="0"/>
        </a:defRPr>
      </a:lvl3pPr>
      <a:lvl4pPr marL="13716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phy.ilstu.edu/pte/" TargetMode="Externa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y.ilstu.edu/pte/public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3600" b="1" dirty="0" smtClean="0">
                <a:latin typeface="Times" charset="0"/>
              </a:rPr>
              <a:t>Science Literacy and the </a:t>
            </a:r>
            <a:br>
              <a:rPr lang="en-US" sz="3600" b="1" dirty="0" smtClean="0">
                <a:latin typeface="Times" charset="0"/>
              </a:rPr>
            </a:br>
            <a:r>
              <a:rPr lang="en-US" sz="3600" b="1" dirty="0" smtClean="0">
                <a:latin typeface="Times" charset="0"/>
              </a:rPr>
              <a:t>Levels of Inquiry</a:t>
            </a:r>
            <a:br>
              <a:rPr lang="en-US" sz="3600" b="1" dirty="0" smtClean="0">
                <a:latin typeface="Times" charset="0"/>
              </a:rPr>
            </a:br>
            <a:r>
              <a:rPr lang="en-US" sz="3600" b="1" dirty="0" smtClean="0">
                <a:latin typeface="Times" charset="0"/>
              </a:rPr>
              <a:t>Model of</a:t>
            </a:r>
            <a:br>
              <a:rPr lang="en-US" sz="3600" b="1" dirty="0" smtClean="0">
                <a:latin typeface="Times" charset="0"/>
              </a:rPr>
            </a:br>
            <a:r>
              <a:rPr lang="en-US" sz="3600" b="1" dirty="0" smtClean="0">
                <a:latin typeface="Times" charset="0"/>
              </a:rPr>
              <a:t>Science Teaching</a:t>
            </a:r>
            <a:endParaRPr lang="en-US" dirty="0">
              <a:latin typeface="Georgia" charset="0"/>
            </a:endParaRPr>
          </a:p>
        </p:txBody>
      </p:sp>
      <p:sp>
        <p:nvSpPr>
          <p:cNvPr id="2" name="Subtitle 1"/>
          <p:cNvSpPr>
            <a:spLocks noGrp="1"/>
          </p:cNvSpPr>
          <p:nvPr>
            <p:ph type="subTitle" idx="1"/>
          </p:nvPr>
        </p:nvSpPr>
        <p:spPr>
          <a:xfrm>
            <a:off x="1371600" y="3962400"/>
            <a:ext cx="6400800" cy="1676400"/>
          </a:xfrm>
        </p:spPr>
        <p:txBody>
          <a:bodyPr/>
          <a:lstStyle/>
          <a:p>
            <a:r>
              <a:rPr lang="en-US" sz="2400" dirty="0" smtClean="0"/>
              <a:t>Dr. Carl J. Wenning</a:t>
            </a:r>
          </a:p>
          <a:p>
            <a:r>
              <a:rPr lang="en-US" sz="2400" dirty="0" smtClean="0"/>
              <a:t>Physics Department</a:t>
            </a:r>
          </a:p>
          <a:p>
            <a:r>
              <a:rPr lang="en-US" sz="2400" dirty="0" smtClean="0"/>
              <a:t>Illinois State University</a:t>
            </a:r>
          </a:p>
          <a:p>
            <a:r>
              <a:rPr lang="en-US" sz="2400" dirty="0" smtClean="0"/>
              <a:t>Normal, IL  U.S.A.</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Inquiry Spectrum</a:t>
            </a:r>
            <a:endParaRPr lang="en-US" b="1" dirty="0"/>
          </a:p>
        </p:txBody>
      </p:sp>
      <p:sp>
        <p:nvSpPr>
          <p:cNvPr id="12" name="Content Placeholder 11"/>
          <p:cNvSpPr>
            <a:spLocks noGrp="1"/>
          </p:cNvSpPr>
          <p:nvPr>
            <p:ph sz="half" idx="1"/>
          </p:nvPr>
        </p:nvSpPr>
        <p:spPr/>
        <p:txBody>
          <a:bodyPr/>
          <a:lstStyle/>
          <a:p>
            <a:endParaRPr lang="en-US" dirty="0" smtClean="0"/>
          </a:p>
          <a:p>
            <a:endParaRPr lang="en-US" dirty="0"/>
          </a:p>
          <a:p>
            <a:r>
              <a:rPr lang="en-US" b="0" dirty="0" smtClean="0"/>
              <a:t>Intellectual sophistication changes along spectrum</a:t>
            </a:r>
          </a:p>
          <a:p>
            <a:r>
              <a:rPr lang="en-US" b="0" dirty="0" smtClean="0">
                <a:solidFill>
                  <a:srgbClr val="7F7F7F"/>
                </a:solidFill>
              </a:rPr>
              <a:t>(Low to left and high to right)</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9</a:t>
            </a:fld>
            <a:endParaRPr lang="en-US" dirty="0"/>
          </a:p>
        </p:txBody>
      </p:sp>
      <p:graphicFrame>
        <p:nvGraphicFramePr>
          <p:cNvPr id="14" name="Content Placeholder 7"/>
          <p:cNvGraphicFramePr>
            <a:graphicFrameLocks/>
          </p:cNvGraphicFramePr>
          <p:nvPr>
            <p:extLst>
              <p:ext uri="{D42A27DB-BD31-4B8C-83A1-F6EECF244321}">
                <p14:modId xmlns:p14="http://schemas.microsoft.com/office/powerpoint/2010/main" val="142053489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
        <p:nvSpPr>
          <p:cNvPr id="3" name="Content Placeholder 2"/>
          <p:cNvSpPr>
            <a:spLocks noGrp="1"/>
          </p:cNvSpPr>
          <p:nvPr>
            <p:ph sz="half" idx="2"/>
          </p:nvPr>
        </p:nvSpPr>
        <p:spPr/>
        <p:txBody>
          <a:bodyPr/>
          <a:lstStyle/>
          <a:p>
            <a:endParaRPr lang="en-US" dirty="0" smtClean="0"/>
          </a:p>
          <a:p>
            <a:endParaRPr lang="en-US" dirty="0"/>
          </a:p>
          <a:p>
            <a:r>
              <a:rPr lang="en-US" b="0" dirty="0" smtClean="0"/>
              <a:t>Locus of control changes along spectrum</a:t>
            </a:r>
          </a:p>
          <a:p>
            <a:r>
              <a:rPr lang="en-US" b="0" dirty="0" smtClean="0">
                <a:solidFill>
                  <a:schemeClr val="bg1">
                    <a:lumMod val="50000"/>
                  </a:schemeClr>
                </a:solidFill>
              </a:rPr>
              <a:t>(Teacher to left and student to right)</a:t>
            </a:r>
            <a:endParaRPr lang="en-US" b="0" dirty="0">
              <a:solidFill>
                <a:schemeClr val="bg1">
                  <a:lumMod val="50000"/>
                </a:schemeClr>
              </a:solidFill>
            </a:endParaRPr>
          </a:p>
        </p:txBody>
      </p:sp>
    </p:spTree>
    <p:extLst>
      <p:ext uri="{BB962C8B-B14F-4D97-AF65-F5344CB8AC3E}">
        <p14:creationId xmlns:p14="http://schemas.microsoft.com/office/powerpoint/2010/main" val="9200623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Discovery Learning</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develop concepts </a:t>
            </a:r>
            <a:r>
              <a:rPr lang="en-US" sz="2000" b="0" kern="1200" dirty="0" smtClean="0"/>
              <a:t>(and learn name for new concepts</a:t>
            </a:r>
            <a:r>
              <a:rPr lang="en-US" sz="2000" b="0" kern="1200" dirty="0" smtClean="0"/>
              <a:t>) and principles </a:t>
            </a:r>
            <a:r>
              <a:rPr lang="en-US" sz="2000" b="0" kern="1200" dirty="0" smtClean="0"/>
              <a:t>based on first</a:t>
            </a:r>
            <a:r>
              <a:rPr lang="en-US" sz="2000" b="0" kern="1200" dirty="0"/>
              <a:t>-hand </a:t>
            </a:r>
            <a:r>
              <a:rPr lang="en-US" sz="2000" b="0" kern="1200" dirty="0" smtClean="0"/>
              <a:t>experiences.</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Rudimentary Skills:</a:t>
            </a:r>
          </a:p>
          <a:p>
            <a:endParaRPr lang="en-US" sz="2000" b="0" kern="1200" dirty="0"/>
          </a:p>
          <a:p>
            <a:pPr marL="342900" indent="-342900" algn="l">
              <a:buClrTx/>
              <a:buFont typeface="Arial"/>
              <a:buChar char="•"/>
            </a:pPr>
            <a:r>
              <a:rPr lang="en-US" sz="2000" b="0" kern="1200" dirty="0" smtClean="0"/>
              <a:t>Observing</a:t>
            </a:r>
          </a:p>
          <a:p>
            <a:pPr marL="342900" indent="-342900" algn="l">
              <a:buClrTx/>
              <a:buFont typeface="Arial"/>
              <a:buChar char="•"/>
            </a:pPr>
            <a:r>
              <a:rPr lang="en-US" sz="2000" b="0" kern="1200" dirty="0" smtClean="0"/>
              <a:t>Classifying</a:t>
            </a:r>
            <a:r>
              <a:rPr lang="en-US" sz="2000" b="0" kern="1200" dirty="0" smtClean="0"/>
              <a:t> </a:t>
            </a:r>
            <a:endParaRPr lang="en-US" sz="2000" b="0" kern="1200" dirty="0"/>
          </a:p>
          <a:p>
            <a:pPr marL="342900" indent="-342900" algn="l">
              <a:buClrTx/>
              <a:buFont typeface="Arial"/>
              <a:buChar char="•"/>
            </a:pPr>
            <a:r>
              <a:rPr lang="en-US" sz="2000" b="0" kern="1200" dirty="0" smtClean="0"/>
              <a:t>Formulating concepts </a:t>
            </a:r>
            <a:endParaRPr lang="en-US" sz="2000" b="0" kern="1200" dirty="0"/>
          </a:p>
          <a:p>
            <a:pPr marL="342900" indent="-342900" algn="l">
              <a:buClrTx/>
              <a:buFont typeface="Arial"/>
              <a:buChar char="•"/>
            </a:pPr>
            <a:r>
              <a:rPr lang="en-US" sz="2000" b="0" kern="1200" dirty="0" smtClean="0"/>
              <a:t>Estimating </a:t>
            </a:r>
            <a:endParaRPr lang="en-US" sz="2000" b="0" kern="1200" dirty="0"/>
          </a:p>
          <a:p>
            <a:pPr marL="342900" indent="-342900" algn="l">
              <a:buClrTx/>
              <a:buFont typeface="Arial"/>
              <a:buChar char="•"/>
            </a:pPr>
            <a:r>
              <a:rPr lang="en-US" sz="2000" b="0" kern="1200" dirty="0" smtClean="0"/>
              <a:t>Drawing conclusions</a:t>
            </a:r>
          </a:p>
          <a:p>
            <a:pPr marL="342900" indent="-342900" algn="l">
              <a:buClrTx/>
              <a:buFont typeface="Arial"/>
              <a:buChar char="•"/>
            </a:pPr>
            <a:r>
              <a:rPr lang="en-US" sz="2000" b="0" kern="1200" dirty="0" smtClean="0"/>
              <a:t>Communicating results </a:t>
            </a:r>
            <a:endParaRPr lang="en-US" sz="2000" b="0" kern="120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10</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1614485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1186870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Interactive Demonstrations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p>
          <a:p>
            <a:endParaRPr lang="en-US" sz="2000" b="0" kern="1200" dirty="0"/>
          </a:p>
          <a:p>
            <a:pPr algn="l"/>
            <a:r>
              <a:rPr lang="en-US" sz="2000" b="0" kern="1200" dirty="0" smtClean="0"/>
              <a:t>Students </a:t>
            </a:r>
            <a:r>
              <a:rPr lang="en-US" sz="2000" b="0" kern="1200" dirty="0"/>
              <a:t>are engaged in explanation and prediction-making that allows teacher to elicit, identify, confront, and resolve alternative </a:t>
            </a:r>
            <a:r>
              <a:rPr lang="en-US" sz="2000" b="0" kern="1200" dirty="0" smtClean="0"/>
              <a:t>conceptions.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Basic Skills:</a:t>
            </a:r>
          </a:p>
          <a:p>
            <a:endParaRPr lang="en-US" sz="2000" b="0" kern="1200" dirty="0"/>
          </a:p>
          <a:p>
            <a:pPr marL="342900" indent="-342900" algn="l">
              <a:buClrTx/>
              <a:buFont typeface="Arial"/>
              <a:buChar char="•"/>
            </a:pPr>
            <a:r>
              <a:rPr lang="en-US" sz="2000" b="0" kern="1200" dirty="0"/>
              <a:t>P</a:t>
            </a:r>
            <a:r>
              <a:rPr lang="en-US" sz="2000" b="0" kern="1200" dirty="0" smtClean="0"/>
              <a:t>redicting </a:t>
            </a:r>
            <a:endParaRPr lang="en-US" sz="2000" b="0" kern="1200" dirty="0"/>
          </a:p>
          <a:p>
            <a:pPr marL="342900" indent="-342900" algn="l">
              <a:buClrTx/>
              <a:buFont typeface="Arial"/>
              <a:buChar char="•"/>
            </a:pPr>
            <a:r>
              <a:rPr lang="en-US" sz="2000" b="0" kern="1200" dirty="0"/>
              <a:t>E</a:t>
            </a:r>
            <a:r>
              <a:rPr lang="en-US" sz="2000" b="0" kern="1200" dirty="0" smtClean="0"/>
              <a:t>xplaining </a:t>
            </a:r>
            <a:endParaRPr lang="en-US" sz="2000" b="0" kern="1200" dirty="0"/>
          </a:p>
          <a:p>
            <a:pPr marL="342900" indent="-342900" algn="l">
              <a:buClrTx/>
              <a:buFont typeface="Arial"/>
              <a:buChar char="•"/>
            </a:pPr>
            <a:r>
              <a:rPr lang="en-US" sz="2000" b="0" kern="1200" dirty="0"/>
              <a:t>E</a:t>
            </a:r>
            <a:r>
              <a:rPr lang="en-US" sz="2000" b="0" kern="1200" dirty="0" smtClean="0"/>
              <a:t>stimating </a:t>
            </a:r>
            <a:endParaRPr lang="en-US" sz="2000" b="0" kern="1200" dirty="0"/>
          </a:p>
          <a:p>
            <a:pPr marL="342900" indent="-342900" algn="l">
              <a:buClrTx/>
              <a:buFont typeface="Arial"/>
              <a:buChar char="•"/>
            </a:pPr>
            <a:r>
              <a:rPr lang="en-US" sz="2000" b="0" kern="1200" dirty="0"/>
              <a:t>A</a:t>
            </a:r>
            <a:r>
              <a:rPr lang="en-US" sz="2000" b="0" kern="1200" dirty="0" smtClean="0"/>
              <a:t>cquiring </a:t>
            </a:r>
            <a:r>
              <a:rPr lang="en-US" sz="2000" b="0" kern="1200" dirty="0"/>
              <a:t>and processing data </a:t>
            </a:r>
          </a:p>
          <a:p>
            <a:pPr marL="342900" indent="-342900" algn="l">
              <a:buClrTx/>
              <a:buFont typeface="Arial"/>
              <a:buChar char="•"/>
            </a:pPr>
            <a:r>
              <a:rPr lang="en-US" sz="2000" b="0" kern="1200" dirty="0"/>
              <a:t>F</a:t>
            </a:r>
            <a:r>
              <a:rPr lang="en-US" sz="2000" b="0" kern="1200" dirty="0" smtClean="0"/>
              <a:t>ormulating </a:t>
            </a:r>
            <a:r>
              <a:rPr lang="en-US" sz="2000" b="0" kern="1200" dirty="0"/>
              <a:t>and revising scientific explanations </a:t>
            </a:r>
            <a:endParaRPr lang="en-US" sz="2000" b="0" kern="1200" dirty="0" smtClean="0"/>
          </a:p>
          <a:p>
            <a:pPr marL="342900" indent="-342900" algn="l">
              <a:buClrTx/>
              <a:buFont typeface="Arial"/>
              <a:buChar char="•"/>
            </a:pPr>
            <a:r>
              <a:rPr lang="en-US" sz="2000" b="0" kern="1200" dirty="0" smtClean="0"/>
              <a:t>Recognizing and analyzing alternative explanations</a:t>
            </a:r>
            <a:endParaRPr lang="en-US" sz="2000" b="0" kern="120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747047518"/>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3659264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Lessons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identify scientific principles and/or </a:t>
            </a:r>
            <a:r>
              <a:rPr lang="en-US" sz="2000" b="0" kern="1200" dirty="0" smtClean="0"/>
              <a:t>relationships by working with a teacher who demonstrates the inquiry process and uses a “think aloud” protoco</a:t>
            </a:r>
            <a:r>
              <a:rPr lang="en-US" sz="2000" b="0" kern="1200" dirty="0"/>
              <a:t>l</a:t>
            </a:r>
            <a:r>
              <a:rPr lang="en-US" sz="2000" b="0" kern="1200" dirty="0" smtClean="0"/>
              <a:t> throughout.</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Intermediate Skills:</a:t>
            </a:r>
          </a:p>
          <a:p>
            <a:endParaRPr lang="en-US" sz="2000" b="0" kern="1200" dirty="0"/>
          </a:p>
          <a:p>
            <a:pPr marL="342900" indent="-342900" algn="l">
              <a:buClrTx/>
              <a:buFont typeface="Arial"/>
              <a:buChar char="•"/>
            </a:pPr>
            <a:r>
              <a:rPr lang="en-US" sz="2000" b="0" kern="1200" dirty="0"/>
              <a:t>M</a:t>
            </a:r>
            <a:r>
              <a:rPr lang="en-US" sz="2000" b="0" kern="1200" dirty="0" smtClean="0"/>
              <a:t>easuring </a:t>
            </a:r>
            <a:endParaRPr lang="en-US" sz="2000" b="0" kern="1200" dirty="0"/>
          </a:p>
          <a:p>
            <a:pPr marL="342900" indent="-342900" algn="l">
              <a:buClrTx/>
              <a:buFont typeface="Arial"/>
              <a:buChar char="•"/>
            </a:pPr>
            <a:r>
              <a:rPr lang="en-US" sz="2000" b="0" kern="1200" dirty="0"/>
              <a:t>C</a:t>
            </a:r>
            <a:r>
              <a:rPr lang="en-US" sz="2000" b="0" kern="1200" dirty="0" smtClean="0"/>
              <a:t>ollecting </a:t>
            </a:r>
            <a:r>
              <a:rPr lang="en-US" sz="2000" b="0" kern="1200" dirty="0"/>
              <a:t>and recording data </a:t>
            </a:r>
          </a:p>
          <a:p>
            <a:pPr marL="342900" indent="-342900" algn="l">
              <a:buClrTx/>
              <a:buFont typeface="Arial"/>
              <a:buChar char="•"/>
            </a:pPr>
            <a:r>
              <a:rPr lang="en-US" sz="2000" b="0" kern="1200" dirty="0"/>
              <a:t>C</a:t>
            </a:r>
            <a:r>
              <a:rPr lang="en-US" sz="2000" b="0" kern="1200" dirty="0" smtClean="0"/>
              <a:t>onstructing </a:t>
            </a:r>
            <a:r>
              <a:rPr lang="en-US" sz="2000" b="0" kern="1200" dirty="0"/>
              <a:t>a table of </a:t>
            </a:r>
            <a:r>
              <a:rPr lang="en-US" sz="2000" b="0" kern="1200" dirty="0" smtClean="0"/>
              <a:t>data</a:t>
            </a:r>
          </a:p>
          <a:p>
            <a:pPr marL="342900" indent="-342900" algn="l">
              <a:buClrTx/>
              <a:buFont typeface="Arial"/>
              <a:buChar char="•"/>
            </a:pPr>
            <a:r>
              <a:rPr lang="en-US" sz="2000" b="0" kern="1200" dirty="0" smtClean="0"/>
              <a:t>Designing </a:t>
            </a:r>
            <a:r>
              <a:rPr lang="en-US" sz="2000" b="0" kern="1200" dirty="0"/>
              <a:t>and conducting scientific </a:t>
            </a:r>
            <a:r>
              <a:rPr lang="en-US" sz="2000" b="0" kern="1200" dirty="0" smtClean="0"/>
              <a:t>investigations</a:t>
            </a:r>
          </a:p>
          <a:p>
            <a:pPr marL="342900" indent="-342900" algn="l">
              <a:buClrTx/>
              <a:buFont typeface="Arial"/>
              <a:buChar char="•"/>
            </a:pPr>
            <a:r>
              <a:rPr lang="en-US" sz="2000" b="0" kern="1200" dirty="0" smtClean="0"/>
              <a:t>Using technology and math</a:t>
            </a:r>
          </a:p>
          <a:p>
            <a:pPr marL="342900" indent="-342900" algn="l">
              <a:buClrTx/>
              <a:buFont typeface="Arial"/>
              <a:buChar char="•"/>
            </a:pPr>
            <a:r>
              <a:rPr lang="en-US" sz="2000" b="0" kern="1200" dirty="0" smtClean="0"/>
              <a:t>Describing relationships </a:t>
            </a:r>
            <a:endParaRPr lang="en-US" sz="2000" b="0" kern="120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45405032"/>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7105512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Labs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working primarily on their own, </a:t>
            </a:r>
            <a:r>
              <a:rPr lang="en-US" sz="2000" b="0" kern="1200" dirty="0"/>
              <a:t>establish empirical laws based on measurement of </a:t>
            </a:r>
            <a:r>
              <a:rPr lang="en-US" sz="2000" b="0" kern="1200" dirty="0" smtClean="0"/>
              <a:t>variables under controlled conditions.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Integrated Skills:</a:t>
            </a:r>
          </a:p>
          <a:p>
            <a:endParaRPr lang="en-US" sz="2000" b="0" kern="1200" dirty="0"/>
          </a:p>
          <a:p>
            <a:pPr marL="342900" indent="-342900" algn="l">
              <a:buClrTx/>
              <a:buFont typeface="Arial"/>
              <a:buChar char="•"/>
            </a:pPr>
            <a:r>
              <a:rPr lang="en-US" sz="2000" b="0" kern="1200" dirty="0"/>
              <a:t>M</a:t>
            </a:r>
            <a:r>
              <a:rPr lang="en-US" sz="2000" b="0" kern="1200" dirty="0" smtClean="0"/>
              <a:t>easuring </a:t>
            </a:r>
            <a:r>
              <a:rPr lang="en-US" sz="2000" b="0" kern="1200" dirty="0"/>
              <a:t>metrically </a:t>
            </a:r>
          </a:p>
          <a:p>
            <a:pPr marL="342900" indent="-342900" algn="l">
              <a:buClrTx/>
              <a:buFont typeface="Arial"/>
              <a:buChar char="•"/>
            </a:pPr>
            <a:r>
              <a:rPr lang="en-US" sz="2000" b="0" kern="1200" dirty="0"/>
              <a:t>E</a:t>
            </a:r>
            <a:r>
              <a:rPr lang="en-US" sz="2000" b="0" kern="1200" dirty="0" smtClean="0"/>
              <a:t>stablishing </a:t>
            </a:r>
            <a:r>
              <a:rPr lang="en-US" sz="2000" b="0" kern="1200" dirty="0"/>
              <a:t>empirical laws on the basis of evidence and </a:t>
            </a:r>
            <a:r>
              <a:rPr lang="en-US" sz="2000" b="0" kern="1200" dirty="0" smtClean="0"/>
              <a:t>logic</a:t>
            </a:r>
          </a:p>
          <a:p>
            <a:pPr marL="342900" indent="-342900" algn="l">
              <a:buClrTx/>
              <a:buFont typeface="Arial"/>
              <a:buChar char="•"/>
            </a:pPr>
            <a:r>
              <a:rPr lang="en-US" sz="2000" b="0" kern="1200" dirty="0" smtClean="0"/>
              <a:t>Designing and conducting controlled scientific investigations</a:t>
            </a:r>
          </a:p>
          <a:p>
            <a:pPr marL="342900" indent="-342900" algn="l">
              <a:buClrTx/>
              <a:buFont typeface="Arial"/>
              <a:buChar char="•"/>
            </a:pPr>
            <a:r>
              <a:rPr lang="en-US" sz="2000" b="0" kern="1200" dirty="0" smtClean="0"/>
              <a:t>Using sensors and graphical analysis during investigations</a:t>
            </a:r>
            <a:endParaRPr lang="en-US" sz="2000" b="0" kern="1200" dirty="0">
              <a:solidFill>
                <a:schemeClr val="dk1"/>
              </a:solidFill>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07541090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658356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Real-world Applications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Real-world Applications</a:t>
            </a:r>
          </a:p>
          <a:p>
            <a:pPr algn="l"/>
            <a:endParaRPr lang="en-US" sz="800" dirty="0" smtClean="0"/>
          </a:p>
          <a:p>
            <a:pPr algn="l"/>
            <a:r>
              <a:rPr lang="en-US" sz="2000" b="0" dirty="0" smtClean="0"/>
              <a:t>Students solve problems related  to authentic situations while working individually or in cooperative and collaborative groups using problem-based and project-based approaches.</a:t>
            </a:r>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Culminating Skills:</a:t>
            </a:r>
          </a:p>
          <a:p>
            <a:endParaRPr lang="en-US" sz="800" dirty="0" smtClean="0"/>
          </a:p>
          <a:p>
            <a:pPr marL="342900" indent="-342900" algn="l">
              <a:buClrTx/>
              <a:buFont typeface="Arial"/>
              <a:buChar char="•"/>
            </a:pPr>
            <a:r>
              <a:rPr lang="en-US" sz="2000" b="0" dirty="0" smtClean="0"/>
              <a:t>Collecting, assessing, </a:t>
            </a:r>
            <a:r>
              <a:rPr lang="en-US" sz="2000" b="0" dirty="0"/>
              <a:t>and </a:t>
            </a:r>
            <a:r>
              <a:rPr lang="en-US" sz="2000" b="0" dirty="0" smtClean="0"/>
              <a:t>interpreting </a:t>
            </a:r>
            <a:r>
              <a:rPr lang="en-US" sz="2000" b="0" dirty="0"/>
              <a:t>data </a:t>
            </a:r>
            <a:r>
              <a:rPr lang="en-US" sz="2000" b="0" dirty="0" smtClean="0"/>
              <a:t>from a </a:t>
            </a:r>
            <a:r>
              <a:rPr lang="en-US" sz="2000" b="0" dirty="0"/>
              <a:t>variety of </a:t>
            </a:r>
            <a:r>
              <a:rPr lang="en-US" sz="2000" b="0" dirty="0" smtClean="0"/>
              <a:t>sources</a:t>
            </a:r>
          </a:p>
          <a:p>
            <a:pPr marL="342900" indent="-342900" algn="l">
              <a:buClrTx/>
              <a:buFont typeface="Arial"/>
              <a:buChar char="•"/>
            </a:pPr>
            <a:r>
              <a:rPr lang="en-US" sz="2000" b="0" dirty="0" smtClean="0"/>
              <a:t>Constructing logical arguments based on scientific evidence</a:t>
            </a:r>
          </a:p>
          <a:p>
            <a:pPr marL="342900" indent="-342900" algn="l">
              <a:buClrTx/>
              <a:buFont typeface="Arial"/>
              <a:buChar char="•"/>
            </a:pPr>
            <a:r>
              <a:rPr lang="en-US" sz="2000" b="0" dirty="0" smtClean="0"/>
              <a:t>Making &amp; defending evidence-based decisions and judgments</a:t>
            </a:r>
          </a:p>
          <a:p>
            <a:pPr marL="342900" indent="-342900" algn="l">
              <a:buClrTx/>
              <a:buFont typeface="Arial"/>
              <a:buChar char="•"/>
            </a:pPr>
            <a:r>
              <a:rPr lang="en-US" sz="2000" b="0" dirty="0" smtClean="0"/>
              <a:t>Clarifying </a:t>
            </a:r>
            <a:r>
              <a:rPr lang="en-US" sz="2000" b="0" dirty="0"/>
              <a:t>values in relation to natural and civil </a:t>
            </a:r>
            <a:r>
              <a:rPr lang="en-US" sz="2000" b="0" dirty="0" smtClean="0"/>
              <a:t>rights</a:t>
            </a:r>
          </a:p>
          <a:p>
            <a:pPr marL="342900" indent="-342900" algn="l">
              <a:buClrTx/>
              <a:buFont typeface="Arial"/>
              <a:buChar char="•"/>
            </a:pPr>
            <a:r>
              <a:rPr lang="en-US" sz="2000" b="0" dirty="0" smtClean="0"/>
              <a:t>Practicing interpersonal skills</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14</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833776287"/>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100913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Hypothetical Explanations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develop and test hypotheses that serve as tentative explanations </a:t>
            </a:r>
            <a:r>
              <a:rPr lang="en-US" sz="2000" b="0" kern="1200" dirty="0"/>
              <a:t>for observed </a:t>
            </a:r>
            <a:r>
              <a:rPr lang="en-US" sz="2000" b="0" kern="1200" dirty="0" smtClean="0"/>
              <a:t>phenomena and guides for further experimentation.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Advanced Skills:</a:t>
            </a:r>
          </a:p>
          <a:p>
            <a:endParaRPr lang="en-US" sz="2000" dirty="0"/>
          </a:p>
          <a:p>
            <a:pPr marL="342900" indent="-342900" algn="l">
              <a:buClrTx/>
              <a:buFont typeface="Arial"/>
              <a:buChar char="•"/>
            </a:pPr>
            <a:r>
              <a:rPr lang="en-US" sz="2000" b="0" kern="1200" dirty="0"/>
              <a:t>S</a:t>
            </a:r>
            <a:r>
              <a:rPr lang="en-US" sz="2000" b="0" kern="1200" dirty="0" smtClean="0"/>
              <a:t>ynthesizing and testing complex </a:t>
            </a:r>
            <a:r>
              <a:rPr lang="en-US" sz="2000" b="0" kern="1200" dirty="0"/>
              <a:t>hypothetical explanations </a:t>
            </a:r>
          </a:p>
          <a:p>
            <a:pPr marL="342900" indent="-342900" algn="l">
              <a:buClrTx/>
              <a:buFont typeface="Arial"/>
              <a:buChar char="•"/>
            </a:pPr>
            <a:r>
              <a:rPr lang="en-US" sz="2000" b="0" kern="1200" dirty="0"/>
              <a:t>A</a:t>
            </a:r>
            <a:r>
              <a:rPr lang="en-US" sz="2000" b="0" kern="1200" dirty="0" smtClean="0"/>
              <a:t>nalyzing </a:t>
            </a:r>
            <a:r>
              <a:rPr lang="en-US" sz="2000" b="0" kern="1200" dirty="0"/>
              <a:t>and evaluating scientific arguments </a:t>
            </a:r>
            <a:endParaRPr lang="en-US" sz="2000" b="0" kern="1200" dirty="0" smtClean="0"/>
          </a:p>
          <a:p>
            <a:pPr marL="342900" indent="-342900" algn="l">
              <a:buClrTx/>
              <a:buFont typeface="Arial"/>
              <a:buChar char="•"/>
            </a:pPr>
            <a:r>
              <a:rPr lang="en-US" sz="2000" b="0" kern="1200" dirty="0" smtClean="0"/>
              <a:t>Generating predictions through induction</a:t>
            </a:r>
          </a:p>
          <a:p>
            <a:pPr marL="342900" indent="-342900" algn="l">
              <a:buClrTx/>
              <a:buFont typeface="Arial"/>
              <a:buChar char="•"/>
            </a:pPr>
            <a:r>
              <a:rPr lang="en-US" sz="2000" b="0" kern="1200" dirty="0" smtClean="0"/>
              <a:t>Revising hypotheses in light of new data</a:t>
            </a:r>
            <a:endParaRPr lang="en-US" sz="2000" b="0" kern="1200" dirty="0"/>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15</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334053433"/>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3531908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Effective inquiry teaching will…</a:t>
            </a:r>
            <a:endParaRPr lang="en-US" b="1" dirty="0"/>
          </a:p>
        </p:txBody>
      </p:sp>
      <p:sp>
        <p:nvSpPr>
          <p:cNvPr id="8" name="Content Placeholder 7"/>
          <p:cNvSpPr>
            <a:spLocks noGrp="1"/>
          </p:cNvSpPr>
          <p:nvPr>
            <p:ph idx="1"/>
          </p:nvPr>
        </p:nvSpPr>
        <p:spPr/>
        <p:txBody>
          <a:bodyPr/>
          <a:lstStyle/>
          <a:p>
            <a:pPr marL="457200" indent="-457200" algn="l">
              <a:buClrTx/>
              <a:buFont typeface="Arial"/>
              <a:buChar char="•"/>
            </a:pPr>
            <a:r>
              <a:rPr lang="en-US" b="0" dirty="0" smtClean="0"/>
              <a:t>include argumentation from facts with the use of discussion, whiteboarding, &amp; Socratic dialogues.</a:t>
            </a:r>
          </a:p>
          <a:p>
            <a:pPr marL="457200" indent="-457200" algn="l">
              <a:buClrTx/>
              <a:buFont typeface="Arial"/>
              <a:buChar char="•"/>
            </a:pPr>
            <a:r>
              <a:rPr lang="en-US" b="0" dirty="0" smtClean="0"/>
              <a:t>effectively address alternative conceptions:</a:t>
            </a:r>
          </a:p>
          <a:p>
            <a:pPr marL="914400" lvl="1" indent="-457200">
              <a:buClrTx/>
              <a:buFont typeface="Arial"/>
              <a:buChar char="•"/>
            </a:pPr>
            <a:r>
              <a:rPr lang="en-US" b="0" dirty="0" smtClean="0"/>
              <a:t>elicit</a:t>
            </a:r>
          </a:p>
          <a:p>
            <a:pPr marL="914400" lvl="1" indent="-457200">
              <a:buClrTx/>
              <a:buFont typeface="Arial"/>
              <a:buChar char="•"/>
            </a:pPr>
            <a:r>
              <a:rPr lang="en-US" b="0" dirty="0" smtClean="0"/>
              <a:t>identify</a:t>
            </a:r>
          </a:p>
          <a:p>
            <a:pPr marL="914400" lvl="1" indent="-457200">
              <a:buClrTx/>
              <a:buFont typeface="Arial"/>
              <a:buChar char="•"/>
            </a:pPr>
            <a:r>
              <a:rPr lang="en-US" b="0" dirty="0" smtClean="0"/>
              <a:t>confront</a:t>
            </a:r>
          </a:p>
          <a:p>
            <a:pPr marL="914400" lvl="1" indent="-457200">
              <a:buClrTx/>
              <a:buFont typeface="Arial"/>
              <a:buChar char="•"/>
            </a:pPr>
            <a:r>
              <a:rPr lang="en-US" b="0" dirty="0" smtClean="0"/>
              <a:t>resolve</a:t>
            </a:r>
          </a:p>
          <a:p>
            <a:pPr marL="914400" lvl="1" indent="-457200">
              <a:buClrTx/>
              <a:buFont typeface="Arial"/>
              <a:buChar char="•"/>
            </a:pPr>
            <a:r>
              <a:rPr lang="en-US" b="0" dirty="0" smtClean="0"/>
              <a:t>Reinforce</a:t>
            </a:r>
          </a:p>
          <a:p>
            <a:pPr marL="457200" indent="-457200" algn="l">
              <a:buClrTx/>
              <a:buFont typeface="Arial"/>
              <a:buChar char="•"/>
            </a:pPr>
            <a:r>
              <a:rPr lang="en-US" b="0" dirty="0" smtClean="0"/>
              <a:t>be based on learning sequences</a:t>
            </a:r>
            <a:endParaRPr lang="en-US" b="0" dirty="0" smtClean="0"/>
          </a:p>
          <a:p>
            <a:pPr marL="457200" indent="-457200" algn="l">
              <a:buClrTx/>
              <a:buFont typeface="Arial"/>
              <a:buChar char="•"/>
            </a:pPr>
            <a:endParaRPr lang="en-US" b="0" dirty="0" smtClean="0"/>
          </a:p>
          <a:p>
            <a:endParaRPr lang="en-US" dirty="0"/>
          </a:p>
        </p:txBody>
      </p:sp>
      <p:sp>
        <p:nvSpPr>
          <p:cNvPr id="5" name="Date Placeholder 4"/>
          <p:cNvSpPr>
            <a:spLocks noGrp="1"/>
          </p:cNvSpPr>
          <p:nvPr>
            <p:ph type="dt" sz="half" idx="10"/>
          </p:nvPr>
        </p:nvSpPr>
        <p:spPr/>
        <p:txBody>
          <a:bodyPr/>
          <a:lstStyle/>
          <a:p>
            <a:pPr>
              <a:defRPr/>
            </a:pPr>
            <a:fld id="{163BB574-D59E-4945-A634-BAC200283222}" type="datetime9">
              <a:rPr lang="en-US" smtClean="0"/>
              <a:pPr>
                <a:defRPr/>
              </a:pPr>
              <a:t>5/30/14 9:08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16</a:t>
            </a:fld>
            <a:endParaRPr lang="en-US"/>
          </a:p>
        </p:txBody>
      </p:sp>
      <p:pic>
        <p:nvPicPr>
          <p:cNvPr id="9" name="Picture 8" descr="whiteboar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801" y="3200400"/>
            <a:ext cx="2615599" cy="1964605"/>
          </a:xfrm>
          <a:prstGeom prst="rect">
            <a:avLst/>
          </a:prstGeom>
          <a:ln>
            <a:noFill/>
          </a:ln>
          <a:effectLst>
            <a:softEdge rad="112500"/>
          </a:effectLst>
        </p:spPr>
      </p:pic>
      <p:pic>
        <p:nvPicPr>
          <p:cNvPr id="10" name="Picture 9" descr="wbwr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4038600"/>
            <a:ext cx="2481621" cy="1866731"/>
          </a:xfrm>
          <a:prstGeom prst="rect">
            <a:avLst/>
          </a:prstGeom>
          <a:ln>
            <a:noFill/>
          </a:ln>
          <a:effectLst>
            <a:softEdge rad="112500"/>
          </a:effectLst>
        </p:spPr>
      </p:pic>
    </p:spTree>
    <p:extLst>
      <p:ext uri="{BB962C8B-B14F-4D97-AF65-F5344CB8AC3E}">
        <p14:creationId xmlns:p14="http://schemas.microsoft.com/office/powerpoint/2010/main" val="383309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smtClean="0"/>
              <a:t>Learning sequence example: Buoyancy</a:t>
            </a:r>
            <a:r>
              <a:rPr lang="en-US" b="1" i="1" dirty="0" smtClean="0"/>
              <a:t> </a:t>
            </a:r>
            <a:endParaRPr lang="en-US"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8120421"/>
              </p:ext>
            </p:extLst>
          </p:nvPr>
        </p:nvGraphicFramePr>
        <p:xfrm>
          <a:off x="685800" y="1600200"/>
          <a:ext cx="7772400" cy="4211320"/>
        </p:xfrm>
        <a:graphic>
          <a:graphicData uri="http://schemas.openxmlformats.org/drawingml/2006/table">
            <a:tbl>
              <a:tblPr firstRow="1" bandRow="1">
                <a:tableStyleId>{72833802-FEF1-4C79-8D5D-14CF1EAF98D9}</a:tableStyleId>
              </a:tblPr>
              <a:tblGrid>
                <a:gridCol w="2895600"/>
                <a:gridCol w="4876800"/>
              </a:tblGrid>
              <a:tr h="370840">
                <a:tc>
                  <a:txBody>
                    <a:bodyPr/>
                    <a:lstStyle/>
                    <a:p>
                      <a:pPr algn="ctr"/>
                      <a:r>
                        <a:rPr lang="en-US" dirty="0" smtClean="0"/>
                        <a:t>Buoyancy</a:t>
                      </a:r>
                      <a:endParaRPr lang="en-US" dirty="0"/>
                    </a:p>
                  </a:txBody>
                  <a:tcPr/>
                </a:tc>
                <a:tc>
                  <a:txBody>
                    <a:bodyPr/>
                    <a:lstStyle/>
                    <a:p>
                      <a:pPr algn="ctr"/>
                      <a:r>
                        <a:rPr lang="en-US" dirty="0" smtClean="0"/>
                        <a:t>Pedagogical</a:t>
                      </a:r>
                      <a:r>
                        <a:rPr lang="en-US" baseline="0" dirty="0" smtClean="0"/>
                        <a:t> Practice – Sinking Objects</a:t>
                      </a:r>
                      <a:endParaRPr lang="en-US" dirty="0"/>
                    </a:p>
                  </a:txBody>
                  <a:tcPr/>
                </a:tc>
              </a:tr>
              <a:tr h="370840">
                <a:tc>
                  <a:txBody>
                    <a:bodyPr/>
                    <a:lstStyle/>
                    <a:p>
                      <a:pPr algn="ctr"/>
                      <a:r>
                        <a:rPr lang="en-US" dirty="0" smtClean="0">
                          <a:solidFill>
                            <a:srgbClr val="FFFFFF"/>
                          </a:solidFill>
                        </a:rPr>
                        <a:t>Discovery</a:t>
                      </a:r>
                      <a:r>
                        <a:rPr lang="en-US" baseline="0" dirty="0" smtClean="0">
                          <a:solidFill>
                            <a:srgbClr val="FFFFFF"/>
                          </a:solidFill>
                        </a:rPr>
                        <a:t> </a:t>
                      </a:r>
                    </a:p>
                    <a:p>
                      <a:pPr algn="ctr"/>
                      <a:r>
                        <a:rPr lang="en-US" baseline="0" dirty="0" smtClean="0">
                          <a:solidFill>
                            <a:srgbClr val="FFFFFF"/>
                          </a:solidFill>
                        </a:rPr>
                        <a:t>Learning</a:t>
                      </a:r>
                      <a:endParaRPr lang="en-US" dirty="0">
                        <a:solidFill>
                          <a:srgbClr val="FFFFFF"/>
                        </a:solidFill>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reflect on mental</a:t>
                      </a:r>
                      <a:r>
                        <a:rPr lang="en-US" sz="1800" kern="1200" baseline="0" dirty="0" smtClean="0">
                          <a:effectLst/>
                        </a:rPr>
                        <a:t> models, </a:t>
                      </a:r>
                      <a:r>
                        <a:rPr lang="en-US" sz="1800" kern="1200" dirty="0" smtClean="0">
                          <a:effectLst/>
                        </a:rPr>
                        <a:t>experience floating and sinking, as well</a:t>
                      </a:r>
                      <a:r>
                        <a:rPr lang="en-US" sz="1800" kern="1200" baseline="0" dirty="0" smtClean="0">
                          <a:effectLst/>
                        </a:rPr>
                        <a:t> as </a:t>
                      </a:r>
                      <a:r>
                        <a:rPr lang="en-US" sz="1800" kern="1200" dirty="0" smtClean="0">
                          <a:effectLst/>
                        </a:rPr>
                        <a:t>buoyant force.</a:t>
                      </a:r>
                      <a:endParaRPr lang="en-US" dirty="0" smtClean="0"/>
                    </a:p>
                  </a:txBody>
                  <a:tcPr/>
                </a:tc>
              </a:tr>
              <a:tr h="370840">
                <a:tc>
                  <a:txBody>
                    <a:bodyPr/>
                    <a:lstStyle/>
                    <a:p>
                      <a:pPr algn="ctr"/>
                      <a:r>
                        <a:rPr lang="en-US" dirty="0" smtClean="0">
                          <a:solidFill>
                            <a:srgbClr val="FFFFFF"/>
                          </a:solidFill>
                        </a:rPr>
                        <a:t>Interactive </a:t>
                      </a:r>
                    </a:p>
                    <a:p>
                      <a:pPr algn="ctr"/>
                      <a:r>
                        <a:rPr lang="en-US" dirty="0" smtClean="0">
                          <a:solidFill>
                            <a:srgbClr val="FFFFFF"/>
                          </a:solidFill>
                        </a:rPr>
                        <a:t>Demonstrations</a:t>
                      </a:r>
                      <a:endParaRPr lang="en-US" dirty="0">
                        <a:solidFill>
                          <a:srgbClr val="FFFFFF"/>
                        </a:solidFill>
                      </a:endParaRP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a:t>
                      </a:r>
                      <a:r>
                        <a:rPr lang="en-US" sz="1800" kern="1200" baseline="0" dirty="0" smtClean="0">
                          <a:effectLst/>
                        </a:rPr>
                        <a:t> develop a relationship between weight in air, in water, and the buoyant force.</a:t>
                      </a:r>
                      <a:endParaRPr lang="en-US" dirty="0" smtClean="0"/>
                    </a:p>
                  </a:txBody>
                  <a:tcPr/>
                </a:tc>
              </a:tr>
              <a:tr h="370840">
                <a:tc>
                  <a:txBody>
                    <a:bodyPr/>
                    <a:lstStyle/>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identify factors that might influence buoyant</a:t>
                      </a:r>
                      <a:r>
                        <a:rPr lang="en-US" sz="1800" kern="1200" baseline="0" dirty="0" smtClean="0">
                          <a:effectLst/>
                        </a:rPr>
                        <a:t> force and conduct simple tests. </a:t>
                      </a:r>
                      <a:endParaRPr lang="en-US" dirty="0" smtClean="0"/>
                    </a:p>
                  </a:txBody>
                  <a:tcPr/>
                </a:tc>
              </a:tr>
              <a:tr h="370840">
                <a:tc>
                  <a:txBody>
                    <a:bodyPr/>
                    <a:lstStyle/>
                    <a:p>
                      <a:pPr algn="ctr"/>
                      <a:r>
                        <a:rPr lang="en-US" dirty="0" smtClean="0">
                          <a:solidFill>
                            <a:srgbClr val="FFFFFF"/>
                          </a:solidFill>
                        </a:rPr>
                        <a:t>Inquiry </a:t>
                      </a:r>
                    </a:p>
                    <a:p>
                      <a:pPr algn="ctr"/>
                      <a:r>
                        <a:rPr lang="en-US" dirty="0" smtClean="0">
                          <a:solidFill>
                            <a:srgbClr val="FFFFFF"/>
                          </a:solidFill>
                        </a:rPr>
                        <a:t>Labs</a:t>
                      </a:r>
                      <a:endParaRPr lang="en-US" dirty="0">
                        <a:solidFill>
                          <a:srgbClr val="FFFFFF"/>
                        </a:solidFill>
                      </a:endParaRPr>
                    </a:p>
                  </a:txBody>
                  <a:tcP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establish empirical law for volume of immersed object and density</a:t>
                      </a:r>
                      <a:r>
                        <a:rPr lang="en-US" sz="1800" kern="1200" baseline="0" dirty="0" smtClean="0">
                          <a:effectLst/>
                        </a:rPr>
                        <a:t> of liquid, </a:t>
                      </a:r>
                      <a:r>
                        <a:rPr lang="en-US" sz="1800" i="1" kern="1200" baseline="0" dirty="0" smtClean="0">
                          <a:effectLst/>
                        </a:rPr>
                        <a:t>F=</a:t>
                      </a:r>
                      <a:r>
                        <a:rPr lang="en-US" sz="1800" i="1" kern="1200" baseline="0" dirty="0" err="1" smtClean="0">
                          <a:effectLst/>
                          <a:latin typeface="Symbol" charset="2"/>
                          <a:cs typeface="Symbol" charset="2"/>
                        </a:rPr>
                        <a:t>r</a:t>
                      </a:r>
                      <a:r>
                        <a:rPr lang="en-US" sz="1800" i="1" kern="1200" baseline="0" dirty="0" err="1" smtClean="0">
                          <a:effectLst/>
                        </a:rPr>
                        <a:t>Vg</a:t>
                      </a:r>
                      <a:r>
                        <a:rPr lang="en-US" sz="1800" i="1" kern="1200" baseline="0" dirty="0" smtClean="0">
                          <a:effectLst/>
                        </a:rPr>
                        <a:t>.</a:t>
                      </a:r>
                      <a:r>
                        <a:rPr lang="en-US" sz="1800" i="1" kern="1200" dirty="0" smtClean="0">
                          <a:effectLst/>
                        </a:rPr>
                        <a:t> </a:t>
                      </a:r>
                      <a:endParaRPr lang="en-US" i="1" dirty="0" smtClean="0"/>
                    </a:p>
                  </a:txBody>
                  <a:tcPr/>
                </a:tc>
              </a:tr>
              <a:tr h="370840">
                <a:tc>
                  <a:txBody>
                    <a:bodyPr/>
                    <a:lstStyle/>
                    <a:p>
                      <a:pPr algn="ctr"/>
                      <a:r>
                        <a:rPr lang="en-US" dirty="0" smtClean="0">
                          <a:solidFill>
                            <a:srgbClr val="FFFFFF"/>
                          </a:solidFill>
                        </a:rPr>
                        <a:t>Real-world</a:t>
                      </a:r>
                      <a:r>
                        <a:rPr lang="en-US" baseline="0" dirty="0" smtClean="0">
                          <a:solidFill>
                            <a:srgbClr val="FFFFFF"/>
                          </a:solidFill>
                        </a:rPr>
                        <a:t> </a:t>
                      </a:r>
                    </a:p>
                    <a:p>
                      <a:pPr algn="ctr"/>
                      <a:r>
                        <a:rPr lang="en-US" dirty="0" smtClean="0">
                          <a:solidFill>
                            <a:srgbClr val="FFFFFF"/>
                          </a:solidFill>
                        </a:rPr>
                        <a:t>Applications</a:t>
                      </a:r>
                      <a:endParaRPr lang="en-US" dirty="0">
                        <a:solidFill>
                          <a:srgbClr val="FFFFFF"/>
                        </a:solidFill>
                      </a:endParaRPr>
                    </a:p>
                  </a:txBody>
                  <a:tcPr>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apply new knowledge to authentic situations individually or in small groups.</a:t>
                      </a:r>
                      <a:endParaRPr lang="en-US" dirty="0" smtClean="0"/>
                    </a:p>
                  </a:txBody>
                  <a:tcPr/>
                </a:tc>
              </a:tr>
              <a:tr h="370840">
                <a:tc>
                  <a:txBody>
                    <a:bodyPr/>
                    <a:lstStyle/>
                    <a:p>
                      <a:pPr algn="ctr"/>
                      <a:r>
                        <a:rPr lang="en-US" dirty="0" smtClean="0">
                          <a:solidFill>
                            <a:srgbClr val="FFFFFF"/>
                          </a:solidFill>
                        </a:rPr>
                        <a:t>Hypothetical </a:t>
                      </a:r>
                    </a:p>
                    <a:p>
                      <a:pPr algn="ctr"/>
                      <a:r>
                        <a:rPr lang="en-US" dirty="0" smtClean="0">
                          <a:solidFill>
                            <a:srgbClr val="FFFFFF"/>
                          </a:solidFill>
                        </a:rPr>
                        <a:t>Explanations</a:t>
                      </a:r>
                      <a:endParaRPr lang="en-US" dirty="0">
                        <a:solidFill>
                          <a:srgbClr val="FFFFFF"/>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generate explanations for pressure at</a:t>
                      </a:r>
                      <a:r>
                        <a:rPr lang="en-US" sz="1800" kern="1200" baseline="0" dirty="0" smtClean="0">
                          <a:effectLst/>
                        </a:rPr>
                        <a:t> depth, </a:t>
                      </a:r>
                      <a:r>
                        <a:rPr lang="en-US" sz="1800" i="1" kern="1200" baseline="0" dirty="0" smtClean="0">
                          <a:effectLst/>
                        </a:rPr>
                        <a:t>P=</a:t>
                      </a:r>
                      <a:r>
                        <a:rPr lang="en-US" sz="1800" i="1" kern="1200" baseline="0" dirty="0" err="1" smtClean="0">
                          <a:effectLst/>
                          <a:latin typeface="Symbol" charset="2"/>
                          <a:cs typeface="Symbol" charset="2"/>
                        </a:rPr>
                        <a:t>r</a:t>
                      </a:r>
                      <a:r>
                        <a:rPr lang="en-US" sz="1800" i="1" kern="1200" baseline="0" dirty="0" err="1" smtClean="0">
                          <a:effectLst/>
                        </a:rPr>
                        <a:t>gh</a:t>
                      </a:r>
                      <a:r>
                        <a:rPr lang="en-US" sz="1800" i="1" kern="1200" baseline="0" dirty="0" smtClean="0">
                          <a:effectLst/>
                        </a:rPr>
                        <a:t>,</a:t>
                      </a:r>
                      <a:r>
                        <a:rPr lang="en-US" sz="1800" kern="1200" baseline="0" dirty="0" smtClean="0">
                          <a:effectLst/>
                        </a:rPr>
                        <a:t> and </a:t>
                      </a:r>
                      <a:r>
                        <a:rPr lang="en-US" sz="1800" i="1" kern="1200" dirty="0" smtClean="0">
                          <a:effectLst/>
                        </a:rPr>
                        <a:t>source</a:t>
                      </a:r>
                      <a:r>
                        <a:rPr lang="en-US" sz="1800" kern="1200" dirty="0" smtClean="0">
                          <a:effectLst/>
                        </a:rPr>
                        <a:t> of buoyant force.</a:t>
                      </a:r>
                      <a:endParaRPr lang="en-US" dirty="0" smtClean="0"/>
                    </a:p>
                  </a:txBody>
                  <a:tcPr/>
                </a:tc>
              </a:tr>
            </a:tbl>
          </a:graphicData>
        </a:graphic>
      </p:graphicFrame>
      <p:sp>
        <p:nvSpPr>
          <p:cNvPr id="4" name="Date Placeholder 3"/>
          <p:cNvSpPr>
            <a:spLocks noGrp="1"/>
          </p:cNvSpPr>
          <p:nvPr>
            <p:ph type="dt" sz="half" idx="10"/>
          </p:nvPr>
        </p:nvSpPr>
        <p:spPr/>
        <p:txBody>
          <a:bodyPr/>
          <a:lstStyle/>
          <a:p>
            <a:pPr>
              <a:defRPr/>
            </a:pPr>
            <a:fld id="{C869485C-C3A6-F144-BE4E-62343CFF3D70}"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17</a:t>
            </a:fld>
            <a:endParaRPr lang="en-US"/>
          </a:p>
        </p:txBody>
      </p:sp>
    </p:spTree>
    <p:extLst>
      <p:ext uri="{BB962C8B-B14F-4D97-AF65-F5344CB8AC3E}">
        <p14:creationId xmlns:p14="http://schemas.microsoft.com/office/powerpoint/2010/main" val="2504986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Levels of Inquiry Model Application</a:t>
            </a:r>
            <a:endParaRPr lang="en-US" b="1" dirty="0"/>
          </a:p>
        </p:txBody>
      </p:sp>
      <p:sp>
        <p:nvSpPr>
          <p:cNvPr id="3" name="Content Placeholder 2"/>
          <p:cNvSpPr>
            <a:spLocks noGrp="1"/>
          </p:cNvSpPr>
          <p:nvPr>
            <p:ph idx="1"/>
          </p:nvPr>
        </p:nvSpPr>
        <p:spPr/>
        <p:txBody>
          <a:bodyPr/>
          <a:lstStyle/>
          <a:p>
            <a:endParaRPr lang="en-US" dirty="0" smtClean="0"/>
          </a:p>
          <a:p>
            <a:endParaRPr lang="en-US" sz="1800" dirty="0" smtClean="0"/>
          </a:p>
          <a:p>
            <a:r>
              <a:rPr lang="en-US" dirty="0" smtClean="0"/>
              <a:t>Curriculum Planning</a:t>
            </a:r>
          </a:p>
          <a:p>
            <a:pPr algn="l"/>
            <a:r>
              <a:rPr lang="en-US" sz="2000" b="0" dirty="0" smtClean="0"/>
              <a:t>Teach the subject matter that you can best teach using inquiry-oriented approaches.</a:t>
            </a:r>
          </a:p>
          <a:p>
            <a:endParaRPr lang="en-US" sz="800" dirty="0" smtClean="0"/>
          </a:p>
          <a:p>
            <a:r>
              <a:rPr lang="en-US" dirty="0" smtClean="0"/>
              <a:t>Instructional Development</a:t>
            </a:r>
          </a:p>
          <a:p>
            <a:pPr algn="l"/>
            <a:r>
              <a:rPr lang="en-US" sz="2000" b="0" dirty="0" smtClean="0"/>
              <a:t>Prepare learning sequences that incorporate all levels of inquiry to the greatest extent possible.</a:t>
            </a:r>
          </a:p>
          <a:p>
            <a:pPr algn="l"/>
            <a:endParaRPr lang="en-US" sz="800" b="0" dirty="0" smtClean="0"/>
          </a:p>
          <a:p>
            <a:r>
              <a:rPr lang="en-US" sz="2000" b="0" dirty="0"/>
              <a:t> </a:t>
            </a:r>
            <a:r>
              <a:rPr lang="en-US" dirty="0" smtClean="0"/>
              <a:t>Research Opportunities</a:t>
            </a:r>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18</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241539468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08017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0"/>
            <a:ext cx="7162800" cy="1143000"/>
          </a:xfrm>
        </p:spPr>
        <p:txBody>
          <a:bodyPr/>
          <a:lstStyle/>
          <a:p>
            <a:pPr algn="ctr"/>
            <a:r>
              <a:rPr lang="en-US" dirty="0" smtClean="0">
                <a:hlinkClick r:id="rId2"/>
              </a:rPr>
              <a:t>Physics </a:t>
            </a:r>
            <a:r>
              <a:rPr lang="en-US" dirty="0">
                <a:hlinkClick r:id="rId2"/>
              </a:rPr>
              <a:t>Teacher Education Program Web Site</a:t>
            </a:r>
            <a:r>
              <a:rPr lang="en-US" dirty="0"/>
              <a:t/>
            </a:r>
            <a:br>
              <a:rPr lang="en-US" dirty="0"/>
            </a:br>
            <a:endParaRPr lang="en-US" dirty="0"/>
          </a:p>
        </p:txBody>
      </p:sp>
      <p:pic>
        <p:nvPicPr>
          <p:cNvPr id="11" name="Picture Placeholder 10" descr="PTEPMAIN.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818" t="-8945" r="-5482" b="-8534"/>
          <a:stretch/>
        </p:blipFill>
        <p:spPr>
          <a:xfrm>
            <a:off x="762000" y="1143000"/>
            <a:ext cx="8078312" cy="3048000"/>
          </a:xfrm>
        </p:spPr>
      </p:pic>
      <p:sp>
        <p:nvSpPr>
          <p:cNvPr id="4" name="Date Placeholder 3"/>
          <p:cNvSpPr>
            <a:spLocks noGrp="1"/>
          </p:cNvSpPr>
          <p:nvPr>
            <p:ph type="dt" sz="half" idx="10"/>
          </p:nvPr>
        </p:nvSpPr>
        <p:spPr/>
        <p:txBody>
          <a:bodyPr/>
          <a:lstStyle/>
          <a:p>
            <a:pPr>
              <a:defRPr/>
            </a:pPr>
            <a:fld id="{BA370923-E90C-594F-8A91-DB00CD0129BF}"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a:t>
            </a:fld>
            <a:endParaRPr lang="en-US"/>
          </a:p>
        </p:txBody>
      </p:sp>
    </p:spTree>
    <p:extLst>
      <p:ext uri="{BB962C8B-B14F-4D97-AF65-F5344CB8AC3E}">
        <p14:creationId xmlns:p14="http://schemas.microsoft.com/office/powerpoint/2010/main" val="33329149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pPr marL="285750" indent="-285750" algn="l">
              <a:buClrTx/>
              <a:buFont typeface="Arial"/>
              <a:buChar char="•"/>
            </a:pPr>
            <a:r>
              <a:rPr lang="en-US" sz="1600" b="0" dirty="0">
                <a:solidFill>
                  <a:schemeClr val="tx1"/>
                </a:solidFill>
              </a:rPr>
              <a:t>Levels of inquiry: Hierarchies of pedagogical practices and inquiry processes. </a:t>
            </a:r>
            <a:r>
              <a:rPr lang="en-US" sz="1600" b="0" i="1" dirty="0">
                <a:solidFill>
                  <a:schemeClr val="tx1"/>
                </a:solidFill>
              </a:rPr>
              <a:t>Journal of Physics Teacher Education Online, </a:t>
            </a:r>
            <a:r>
              <a:rPr lang="en-US" sz="1600" b="0" dirty="0">
                <a:solidFill>
                  <a:schemeClr val="tx1"/>
                </a:solidFill>
              </a:rPr>
              <a:t>2(3), February 2005, pp. 3-11</a:t>
            </a:r>
            <a:r>
              <a:rPr lang="en-US" sz="1600" b="0" dirty="0" smtClean="0">
                <a:solidFill>
                  <a:schemeClr val="tx1"/>
                </a:solidFill>
              </a:rPr>
              <a:t>.</a:t>
            </a:r>
            <a:endParaRPr lang="en-US" sz="1600" b="0" dirty="0">
              <a:solidFill>
                <a:schemeClr val="tx1"/>
              </a:solidFill>
            </a:endParaRPr>
          </a:p>
          <a:p>
            <a:pPr marL="285750" indent="-285750" algn="l">
              <a:buClrTx/>
              <a:buFont typeface="Arial"/>
              <a:buChar char="•"/>
            </a:pPr>
            <a:r>
              <a:rPr lang="en-US" sz="1600" b="0" dirty="0" smtClean="0"/>
              <a:t>Levels </a:t>
            </a:r>
            <a:r>
              <a:rPr lang="en-US" sz="1600" b="0" dirty="0"/>
              <a:t>of inquiry: Using inquiry spectrum learning sequences to teach science. </a:t>
            </a:r>
            <a:r>
              <a:rPr lang="en-US" sz="1600" b="0" i="1" dirty="0"/>
              <a:t>Journal of Physics Teacher Education Online, </a:t>
            </a:r>
            <a:r>
              <a:rPr lang="en-US" sz="1600" b="0" dirty="0"/>
              <a:t>5(4), Summer 2010, </a:t>
            </a:r>
            <a:r>
              <a:rPr lang="en-US" sz="1600" b="0" dirty="0" smtClean="0"/>
              <a:t>pp. </a:t>
            </a:r>
            <a:r>
              <a:rPr lang="en-US" sz="1600" b="0" dirty="0"/>
              <a:t>11-19. </a:t>
            </a:r>
            <a:endParaRPr lang="en-US" sz="1600" dirty="0" smtClean="0"/>
          </a:p>
          <a:p>
            <a:pPr marL="285750" indent="-285750" algn="l">
              <a:buClrTx/>
              <a:buFont typeface="Arial"/>
              <a:buChar char="•"/>
            </a:pPr>
            <a:r>
              <a:rPr lang="en-US" sz="1600" b="0" dirty="0" smtClean="0"/>
              <a:t>The </a:t>
            </a:r>
            <a:r>
              <a:rPr lang="en-US" sz="1600" b="0" dirty="0"/>
              <a:t>Levels of Inquiry Model of Science Teaching. </a:t>
            </a:r>
            <a:r>
              <a:rPr lang="en-US" sz="1600" b="0" i="1" dirty="0"/>
              <a:t>Journal of Physics Teacher Education Online, 6</a:t>
            </a:r>
            <a:r>
              <a:rPr lang="en-US" sz="1600" b="0" dirty="0"/>
              <a:t>(2), Summer 2011, </a:t>
            </a:r>
            <a:r>
              <a:rPr lang="en-US" sz="1600" b="0" dirty="0" smtClean="0"/>
              <a:t>pp. 9</a:t>
            </a:r>
            <a:r>
              <a:rPr lang="en-US" sz="1600" b="0" dirty="0"/>
              <a:t>-</a:t>
            </a:r>
            <a:r>
              <a:rPr lang="en-US" sz="1600" b="0" dirty="0" smtClean="0"/>
              <a:t>16.</a:t>
            </a:r>
          </a:p>
          <a:p>
            <a:pPr marL="285750" indent="-285750" algn="l">
              <a:buClrTx/>
              <a:buFont typeface="Arial"/>
              <a:buChar char="•"/>
            </a:pPr>
            <a:r>
              <a:rPr lang="en-US" sz="1600" b="0" dirty="0" smtClean="0">
                <a:solidFill>
                  <a:schemeClr val="tx1"/>
                </a:solidFill>
              </a:rPr>
              <a:t>Sample </a:t>
            </a:r>
            <a:r>
              <a:rPr lang="en-US" sz="1600" b="0" dirty="0">
                <a:solidFill>
                  <a:schemeClr val="tx1"/>
                </a:solidFill>
              </a:rPr>
              <a:t>learning sequences based on the Levels of Inquiry Model of Science Teaching including </a:t>
            </a:r>
            <a:r>
              <a:rPr lang="en-US" sz="1600" b="0" dirty="0" smtClean="0"/>
              <a:t>Appendix. </a:t>
            </a:r>
            <a:r>
              <a:rPr lang="en-US" sz="1600" b="0" i="1" dirty="0"/>
              <a:t>Journal of Physics Teacher Education Online, 6</a:t>
            </a:r>
            <a:r>
              <a:rPr lang="en-US" sz="1600" b="0" dirty="0"/>
              <a:t>(2), Summer 2011, </a:t>
            </a:r>
            <a:r>
              <a:rPr lang="en-US" sz="1600" b="0" dirty="0" smtClean="0"/>
              <a:t>pp. 17</a:t>
            </a:r>
            <a:r>
              <a:rPr lang="en-US" sz="1600" b="0" dirty="0"/>
              <a:t>-</a:t>
            </a:r>
            <a:r>
              <a:rPr lang="en-US" sz="1600" b="0" dirty="0" smtClean="0"/>
              <a:t>30.</a:t>
            </a:r>
          </a:p>
          <a:p>
            <a:pPr marL="285750" indent="-285750" algn="l">
              <a:buClrTx/>
              <a:buFont typeface="Arial"/>
              <a:buChar char="•"/>
            </a:pPr>
            <a:r>
              <a:rPr lang="en-US" sz="1600" b="0" dirty="0" smtClean="0"/>
              <a:t>Dealing more effectively with alternative conceptions in science. </a:t>
            </a:r>
            <a:r>
              <a:rPr lang="en-US" sz="1600" b="0" i="1" dirty="0" smtClean="0"/>
              <a:t>Journal of Physics Teacher Education Online, </a:t>
            </a:r>
            <a:r>
              <a:rPr lang="en-US" sz="1600" b="0" dirty="0" smtClean="0"/>
              <a:t>5(1), Summer, 2008, pp. 11-19.</a:t>
            </a:r>
          </a:p>
          <a:p>
            <a:pPr marL="285750" indent="-285750" algn="l">
              <a:buClrTx/>
              <a:buFont typeface="Arial"/>
              <a:buChar char="•"/>
            </a:pPr>
            <a:r>
              <a:rPr lang="en-US" sz="1600" b="0" dirty="0" smtClean="0"/>
              <a:t>Whiteboarding and Socratic dialogues: Questions and answers. </a:t>
            </a:r>
            <a:r>
              <a:rPr lang="en-US" sz="1600" b="0" i="1" dirty="0"/>
              <a:t>Journal of Physics Teacher Education Online, </a:t>
            </a:r>
            <a:r>
              <a:rPr lang="en-US" sz="1600" b="0" dirty="0" smtClean="0"/>
              <a:t>3(</a:t>
            </a:r>
            <a:r>
              <a:rPr lang="en-US" sz="1600" b="0" dirty="0"/>
              <a:t>1), </a:t>
            </a:r>
            <a:r>
              <a:rPr lang="en-US" sz="1600" b="0" dirty="0" smtClean="0"/>
              <a:t>September, 2005, </a:t>
            </a:r>
            <a:r>
              <a:rPr lang="en-US" sz="1600" b="0" dirty="0"/>
              <a:t>pp. 3</a:t>
            </a:r>
            <a:r>
              <a:rPr lang="en-US" sz="1600" b="0" dirty="0" smtClean="0"/>
              <a:t>-10.</a:t>
            </a:r>
            <a:endParaRPr lang="en-US" sz="1600" b="0" dirty="0"/>
          </a:p>
          <a:p>
            <a:endParaRPr lang="en-US" sz="800" dirty="0" smtClean="0"/>
          </a:p>
          <a:p>
            <a:r>
              <a:rPr lang="en-US" sz="1600" dirty="0" smtClean="0">
                <a:hlinkClick r:id="rId2"/>
              </a:rPr>
              <a:t>http</a:t>
            </a:r>
            <a:r>
              <a:rPr lang="en-US" sz="1600" dirty="0">
                <a:hlinkClick r:id="rId2"/>
              </a:rPr>
              <a:t>://www.phy.ilstu.edu/pte/publications</a:t>
            </a:r>
            <a:r>
              <a:rPr lang="en-US" sz="1600" dirty="0" smtClean="0">
                <a:hlinkClick r:id="rId2"/>
              </a:rPr>
              <a:t>/</a:t>
            </a:r>
            <a:r>
              <a:rPr lang="en-US" sz="1600" dirty="0" smtClean="0"/>
              <a:t> </a:t>
            </a:r>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19</a:t>
            </a:fld>
            <a:endParaRPr lang="en-US"/>
          </a:p>
        </p:txBody>
      </p:sp>
    </p:spTree>
    <p:extLst>
      <p:ext uri="{BB962C8B-B14F-4D97-AF65-F5344CB8AC3E}">
        <p14:creationId xmlns:p14="http://schemas.microsoft.com/office/powerpoint/2010/main" val="11664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smtClean="0"/>
              <a:t>Science teaching: Historical background</a:t>
            </a:r>
            <a:endParaRPr lang="en-US" b="1" dirty="0"/>
          </a:p>
        </p:txBody>
      </p:sp>
      <p:sp>
        <p:nvSpPr>
          <p:cNvPr id="7" name="Text Placeholder 6"/>
          <p:cNvSpPr>
            <a:spLocks noGrp="1"/>
          </p:cNvSpPr>
          <p:nvPr>
            <p:ph type="body" idx="1"/>
          </p:nvPr>
        </p:nvSpPr>
        <p:spPr>
          <a:xfrm>
            <a:off x="457200" y="1535113"/>
            <a:ext cx="8229600" cy="522288"/>
          </a:xfrm>
        </p:spPr>
        <p:txBody>
          <a:bodyPr/>
          <a:lstStyle/>
          <a:p>
            <a:r>
              <a:rPr lang="en-US" sz="2000" dirty="0" smtClean="0"/>
              <a:t>There have been many influential philosophers </a:t>
            </a:r>
            <a:r>
              <a:rPr lang="en-US" sz="2000" dirty="0"/>
              <a:t>of </a:t>
            </a:r>
            <a:r>
              <a:rPr lang="en-US" sz="2000" dirty="0" smtClean="0"/>
              <a:t>education</a:t>
            </a:r>
            <a:endParaRPr lang="en-US" sz="2000" dirty="0"/>
          </a:p>
        </p:txBody>
      </p:sp>
      <p:sp>
        <p:nvSpPr>
          <p:cNvPr id="3" name="Content Placeholder 2"/>
          <p:cNvSpPr>
            <a:spLocks noGrp="1"/>
          </p:cNvSpPr>
          <p:nvPr>
            <p:ph sz="half" idx="2"/>
          </p:nvPr>
        </p:nvSpPr>
        <p:spPr>
          <a:xfrm>
            <a:off x="457200" y="2286000"/>
            <a:ext cx="4040188" cy="2133600"/>
          </a:xfrm>
        </p:spPr>
        <p:txBody>
          <a:bodyPr/>
          <a:lstStyle/>
          <a:p>
            <a:pPr marL="0" indent="0" algn="l">
              <a:buNone/>
            </a:pPr>
            <a:r>
              <a:rPr lang="en-US" sz="1800" b="0" dirty="0" smtClean="0">
                <a:solidFill>
                  <a:srgbClr val="000000"/>
                </a:solidFill>
              </a:rPr>
              <a:t>Experiential Learning (J. Dewey)</a:t>
            </a:r>
          </a:p>
          <a:p>
            <a:pPr marL="0" indent="0" algn="l">
              <a:buNone/>
            </a:pPr>
            <a:r>
              <a:rPr lang="en-US" sz="1800" b="0" dirty="0" smtClean="0">
                <a:solidFill>
                  <a:srgbClr val="000000"/>
                </a:solidFill>
              </a:rPr>
              <a:t>Cognitive </a:t>
            </a:r>
            <a:r>
              <a:rPr lang="en-US" sz="1800" b="0" dirty="0">
                <a:solidFill>
                  <a:srgbClr val="000000"/>
                </a:solidFill>
              </a:rPr>
              <a:t>Load Theory (J. </a:t>
            </a:r>
            <a:r>
              <a:rPr lang="en-US" sz="1800" b="0" dirty="0" err="1">
                <a:solidFill>
                  <a:srgbClr val="000000"/>
                </a:solidFill>
              </a:rPr>
              <a:t>Sweller</a:t>
            </a:r>
            <a:r>
              <a:rPr lang="en-US" sz="1800" b="0" dirty="0" smtClean="0">
                <a:solidFill>
                  <a:srgbClr val="000000"/>
                </a:solidFill>
              </a:rPr>
              <a:t>)</a:t>
            </a:r>
          </a:p>
          <a:p>
            <a:pPr marL="0" indent="0" algn="l">
              <a:buNone/>
            </a:pPr>
            <a:r>
              <a:rPr lang="en-US" sz="1800" b="0" dirty="0" smtClean="0">
                <a:solidFill>
                  <a:srgbClr val="000000"/>
                </a:solidFill>
              </a:rPr>
              <a:t>Conditions of Learning (R. Gagne)</a:t>
            </a:r>
          </a:p>
          <a:p>
            <a:pPr marL="0" indent="0" algn="l">
              <a:buNone/>
            </a:pPr>
            <a:r>
              <a:rPr lang="en-US" sz="1800" b="0" dirty="0" smtClean="0">
                <a:solidFill>
                  <a:srgbClr val="000000"/>
                </a:solidFill>
              </a:rPr>
              <a:t>Connectionism </a:t>
            </a:r>
            <a:r>
              <a:rPr lang="en-US" sz="1800" b="0" dirty="0">
                <a:solidFill>
                  <a:srgbClr val="000000"/>
                </a:solidFill>
              </a:rPr>
              <a:t>(E. Thorndike)</a:t>
            </a:r>
          </a:p>
          <a:p>
            <a:pPr marL="0" indent="0" algn="l">
              <a:buNone/>
            </a:pPr>
            <a:r>
              <a:rPr lang="en-US" sz="1800" b="0" dirty="0" smtClean="0"/>
              <a:t>Constructivist </a:t>
            </a:r>
            <a:r>
              <a:rPr lang="en-US" sz="1800" b="0" dirty="0"/>
              <a:t>Theory (J. Bruner</a:t>
            </a:r>
            <a:r>
              <a:rPr lang="en-US" sz="1800" b="0" dirty="0" smtClean="0"/>
              <a:t>)</a:t>
            </a:r>
          </a:p>
          <a:p>
            <a:pPr marL="0" indent="0" algn="l">
              <a:buNone/>
            </a:pPr>
            <a:r>
              <a:rPr lang="en-US" sz="1800" b="0" dirty="0"/>
              <a:t>Experiential Learning (C. Rogers)</a:t>
            </a:r>
          </a:p>
          <a:p>
            <a:pPr marL="0" indent="0" algn="l">
              <a:buNone/>
            </a:pPr>
            <a:r>
              <a:rPr lang="en-US" sz="1800" b="0" dirty="0"/>
              <a:t>Genetic Epistemology (J. Piaget</a:t>
            </a:r>
            <a:r>
              <a:rPr lang="en-US" sz="1800" b="0" dirty="0" smtClean="0"/>
              <a:t>)</a:t>
            </a:r>
          </a:p>
          <a:p>
            <a:endParaRPr lang="en-US" sz="2400" dirty="0" smtClean="0">
              <a:solidFill>
                <a:srgbClr val="000000"/>
              </a:solidFill>
            </a:endParaRPr>
          </a:p>
          <a:p>
            <a:pPr marL="400050" lvl="1" indent="0">
              <a:buNone/>
            </a:pPr>
            <a:endParaRPr lang="en-US" dirty="0">
              <a:solidFill>
                <a:srgbClr val="000000"/>
              </a:solidFill>
            </a:endParaRPr>
          </a:p>
        </p:txBody>
      </p:sp>
      <p:sp>
        <p:nvSpPr>
          <p:cNvPr id="6" name="Content Placeholder 5"/>
          <p:cNvSpPr>
            <a:spLocks noGrp="1"/>
          </p:cNvSpPr>
          <p:nvPr>
            <p:ph sz="quarter" idx="4"/>
          </p:nvPr>
        </p:nvSpPr>
        <p:spPr>
          <a:xfrm>
            <a:off x="4419601" y="2286000"/>
            <a:ext cx="4572000" cy="2057400"/>
          </a:xfrm>
        </p:spPr>
        <p:txBody>
          <a:bodyPr/>
          <a:lstStyle/>
          <a:p>
            <a:pPr marL="0" indent="0" algn="l">
              <a:buNone/>
            </a:pPr>
            <a:r>
              <a:rPr lang="en-US" sz="1800" b="0" dirty="0"/>
              <a:t>Levels of Processing (</a:t>
            </a:r>
            <a:r>
              <a:rPr lang="en-US" sz="1800" b="0" dirty="0" err="1"/>
              <a:t>Craik</a:t>
            </a:r>
            <a:r>
              <a:rPr lang="en-US" sz="1800" b="0" dirty="0"/>
              <a:t> &amp; Lockhart)</a:t>
            </a:r>
          </a:p>
          <a:p>
            <a:pPr marL="0" indent="0" algn="l">
              <a:buNone/>
            </a:pPr>
            <a:r>
              <a:rPr lang="en-US" sz="1800" b="0" dirty="0"/>
              <a:t>Multiple Intelligences (H. Gardner)</a:t>
            </a:r>
          </a:p>
          <a:p>
            <a:pPr marL="0" indent="0" algn="l">
              <a:buNone/>
            </a:pPr>
            <a:r>
              <a:rPr lang="en-US" sz="1800" b="0" dirty="0"/>
              <a:t>Situated Learning (J. Lave)</a:t>
            </a:r>
          </a:p>
          <a:p>
            <a:pPr marL="0" indent="0" algn="l">
              <a:buNone/>
            </a:pPr>
            <a:r>
              <a:rPr lang="en-US" sz="1800" b="0" dirty="0"/>
              <a:t>Social Development (L. </a:t>
            </a:r>
            <a:r>
              <a:rPr lang="en-US" sz="1800" b="0" dirty="0" err="1"/>
              <a:t>Vygotsky</a:t>
            </a:r>
            <a:r>
              <a:rPr lang="en-US" sz="1800" b="0" dirty="0"/>
              <a:t>)</a:t>
            </a:r>
          </a:p>
          <a:p>
            <a:pPr marL="0" indent="0" algn="l">
              <a:buNone/>
            </a:pPr>
            <a:r>
              <a:rPr lang="en-US" sz="1800" b="0" dirty="0"/>
              <a:t>Social Learning Theory (A. Bandura)</a:t>
            </a:r>
          </a:p>
          <a:p>
            <a:pPr marL="0" indent="0" algn="l">
              <a:buNone/>
            </a:pPr>
            <a:r>
              <a:rPr lang="en-US" sz="1800" b="0" dirty="0" err="1"/>
              <a:t>Subsumption</a:t>
            </a:r>
            <a:r>
              <a:rPr lang="en-US" sz="1800" b="0" dirty="0"/>
              <a:t> Theory (D. </a:t>
            </a:r>
            <a:r>
              <a:rPr lang="en-US" sz="1800" b="0" dirty="0" err="1" smtClean="0"/>
              <a:t>Ausubel</a:t>
            </a:r>
            <a:r>
              <a:rPr lang="en-US" sz="1800" b="0" dirty="0" smtClean="0"/>
              <a:t>)</a:t>
            </a:r>
          </a:p>
          <a:p>
            <a:pPr marL="0" indent="0" algn="l">
              <a:buNone/>
            </a:pPr>
            <a:r>
              <a:rPr lang="en-US" sz="1800" b="0" dirty="0"/>
              <a:t>Information Processing Theory (G. Miller)</a:t>
            </a:r>
            <a:endParaRPr lang="en-US" sz="1800" b="0" dirty="0" smtClean="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2</a:t>
            </a:fld>
            <a:endParaRPr lang="en-US"/>
          </a:p>
        </p:txBody>
      </p:sp>
      <p:sp>
        <p:nvSpPr>
          <p:cNvPr id="9" name="TextBox 8"/>
          <p:cNvSpPr txBox="1"/>
          <p:nvPr/>
        </p:nvSpPr>
        <p:spPr>
          <a:xfrm>
            <a:off x="609600" y="4876800"/>
            <a:ext cx="8077200" cy="707886"/>
          </a:xfrm>
          <a:prstGeom prst="rect">
            <a:avLst/>
          </a:prstGeom>
          <a:noFill/>
        </p:spPr>
        <p:txBody>
          <a:bodyPr wrap="square" rtlCol="0">
            <a:spAutoFit/>
          </a:bodyPr>
          <a:lstStyle/>
          <a:p>
            <a:pPr algn="ctr"/>
            <a:r>
              <a:rPr lang="en-US" sz="2000" b="1" dirty="0" smtClean="0">
                <a:latin typeface="+mj-lt"/>
              </a:rPr>
              <a:t>but none has dealt effectively with teaching </a:t>
            </a:r>
            <a:br>
              <a:rPr lang="en-US" sz="2000" b="1" dirty="0" smtClean="0">
                <a:latin typeface="+mj-lt"/>
              </a:rPr>
            </a:br>
            <a:r>
              <a:rPr lang="en-US" sz="2000" b="1" dirty="0" smtClean="0">
                <a:latin typeface="+mj-lt"/>
              </a:rPr>
              <a:t>science using inquiry-oriented approaches.</a:t>
            </a:r>
            <a:endParaRPr lang="en-US" sz="2000" b="1" dirty="0">
              <a:latin typeface="+mj-lt"/>
            </a:endParaRPr>
          </a:p>
        </p:txBody>
      </p:sp>
    </p:spTree>
    <p:extLst>
      <p:ext uri="{BB962C8B-B14F-4D97-AF65-F5344CB8AC3E}">
        <p14:creationId xmlns:p14="http://schemas.microsoft.com/office/powerpoint/2010/main" val="1569100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smtClean="0"/>
              <a:t>Definitions of inquiry</a:t>
            </a:r>
            <a:endParaRPr lang="en-US" b="1" dirty="0"/>
          </a:p>
        </p:txBody>
      </p:sp>
      <p:sp>
        <p:nvSpPr>
          <p:cNvPr id="3" name="Text Placeholder 2"/>
          <p:cNvSpPr>
            <a:spLocks noGrp="1"/>
          </p:cNvSpPr>
          <p:nvPr>
            <p:ph type="body" idx="1"/>
          </p:nvPr>
        </p:nvSpPr>
        <p:spPr/>
        <p:txBody>
          <a:bodyPr/>
          <a:lstStyle/>
          <a:p>
            <a:r>
              <a:rPr lang="en-US" sz="2000" dirty="0" smtClean="0"/>
              <a:t>National Science Education Standards – NRC</a:t>
            </a:r>
            <a:endParaRPr lang="en-US" sz="2000" dirty="0"/>
          </a:p>
        </p:txBody>
      </p:sp>
      <p:sp>
        <p:nvSpPr>
          <p:cNvPr id="4" name="Content Placeholder 3"/>
          <p:cNvSpPr>
            <a:spLocks noGrp="1"/>
          </p:cNvSpPr>
          <p:nvPr>
            <p:ph sz="half" idx="2"/>
          </p:nvPr>
        </p:nvSpPr>
        <p:spPr/>
        <p:txBody>
          <a:bodyPr/>
          <a:lstStyle/>
          <a:p>
            <a:pPr marL="0" indent="0" algn="l">
              <a:buNone/>
            </a:pPr>
            <a:r>
              <a:rPr lang="en-US" sz="2000" b="0" dirty="0"/>
              <a:t>“Scientific inquiry refers to the diverse ways in which scientists study the natural world and propose explanations based on the evidence derived from their work. Inquiry also refers to the activities of students in which they develop knowledge and understanding of scientific ideas, as well as an understanding of how scientists study the natural </a:t>
            </a:r>
            <a:r>
              <a:rPr lang="en-US" sz="2000" b="0" dirty="0" smtClean="0"/>
              <a:t>world.” </a:t>
            </a:r>
            <a:endParaRPr lang="en-US" sz="2000" b="0" dirty="0"/>
          </a:p>
          <a:p>
            <a:pPr marL="0" indent="0" algn="l">
              <a:buNone/>
            </a:pPr>
            <a:endParaRPr lang="en-US" sz="2000" dirty="0"/>
          </a:p>
        </p:txBody>
      </p:sp>
      <p:sp>
        <p:nvSpPr>
          <p:cNvPr id="5" name="Text Placeholder 4"/>
          <p:cNvSpPr>
            <a:spLocks noGrp="1"/>
          </p:cNvSpPr>
          <p:nvPr>
            <p:ph type="body" sz="quarter" idx="3"/>
          </p:nvPr>
        </p:nvSpPr>
        <p:spPr/>
        <p:txBody>
          <a:bodyPr/>
          <a:lstStyle/>
          <a:p>
            <a:r>
              <a:rPr lang="en-US" sz="2000" dirty="0" smtClean="0"/>
              <a:t>National Science Teachers Association - NSTA</a:t>
            </a:r>
            <a:endParaRPr lang="en-US" sz="2000" dirty="0"/>
          </a:p>
        </p:txBody>
      </p:sp>
      <p:sp>
        <p:nvSpPr>
          <p:cNvPr id="6" name="Content Placeholder 5"/>
          <p:cNvSpPr>
            <a:spLocks noGrp="1"/>
          </p:cNvSpPr>
          <p:nvPr>
            <p:ph sz="quarter" idx="4"/>
          </p:nvPr>
        </p:nvSpPr>
        <p:spPr/>
        <p:txBody>
          <a:bodyPr/>
          <a:lstStyle/>
          <a:p>
            <a:pPr marL="0" indent="0" algn="l">
              <a:buNone/>
            </a:pPr>
            <a:r>
              <a:rPr lang="en-US" sz="2000" b="0" dirty="0" smtClean="0"/>
              <a:t>“Scientific </a:t>
            </a:r>
            <a:r>
              <a:rPr lang="en-US" sz="2000" b="0" dirty="0"/>
              <a:t>inquiry is a powerful way of understanding science content. Students learn how to ask questions and use evidence to answer them. In the process of learning the strategies of scientific inquiry, students learn to conduct an investigation and collect evidence from a variety of sources, develop an explanation from the data, and communicate and defend their </a:t>
            </a:r>
            <a:r>
              <a:rPr lang="en-US" sz="2000" b="0" dirty="0" smtClean="0"/>
              <a:t>conclusions.” </a:t>
            </a:r>
            <a:endParaRPr lang="en-US" sz="2000" b="0" dirty="0"/>
          </a:p>
          <a:p>
            <a:pPr marL="0" indent="0">
              <a:buNone/>
            </a:pPr>
            <a:endParaRPr lang="en-US" b="0" dirty="0" smtClean="0"/>
          </a:p>
        </p:txBody>
      </p:sp>
      <p:sp>
        <p:nvSpPr>
          <p:cNvPr id="7" name="Date Placeholder 6"/>
          <p:cNvSpPr>
            <a:spLocks noGrp="1"/>
          </p:cNvSpPr>
          <p:nvPr>
            <p:ph type="dt" sz="half" idx="10"/>
          </p:nvPr>
        </p:nvSpPr>
        <p:spPr/>
        <p:txBody>
          <a:bodyPr/>
          <a:lstStyle/>
          <a:p>
            <a:pPr>
              <a:defRPr/>
            </a:pPr>
            <a:fld id="{2E554932-06C0-B24F-A73D-6AB021F7C123}" type="datetime9">
              <a:rPr lang="en-US" smtClean="0"/>
              <a:pPr>
                <a:defRPr/>
              </a:pPr>
              <a:t>5/30/14 9:08 AM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3</a:t>
            </a:fld>
            <a:endParaRPr lang="en-US"/>
          </a:p>
        </p:txBody>
      </p:sp>
    </p:spTree>
    <p:extLst>
      <p:ext uri="{BB962C8B-B14F-4D97-AF65-F5344CB8AC3E}">
        <p14:creationId xmlns:p14="http://schemas.microsoft.com/office/powerpoint/2010/main" val="1061253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smtClean="0">
                <a:latin typeface="Georgia" charset="0"/>
              </a:rPr>
              <a:t>What is inquiry-oriented teaching?</a:t>
            </a:r>
            <a:endParaRPr lang="en-US" b="1" dirty="0">
              <a:latin typeface="Georgia" charset="0"/>
            </a:endParaRPr>
          </a:p>
        </p:txBody>
      </p:sp>
      <p:sp>
        <p:nvSpPr>
          <p:cNvPr id="5124" name="Rectangle 6"/>
          <p:cNvSpPr>
            <a:spLocks noGrp="1" noChangeArrowheads="1"/>
          </p:cNvSpPr>
          <p:nvPr>
            <p:ph idx="1"/>
          </p:nvPr>
        </p:nvSpPr>
        <p:spPr/>
        <p:txBody>
          <a:bodyPr/>
          <a:lstStyle/>
          <a:p>
            <a:pPr marL="457200" indent="-457200" algn="l" eaLnBrk="1" hangingPunct="1">
              <a:buClrTx/>
              <a:buFont typeface="Arial"/>
              <a:buChar char="•"/>
            </a:pPr>
            <a:r>
              <a:rPr lang="en-US" sz="2800" b="0" dirty="0" smtClean="0">
                <a:latin typeface="Georgia" charset="0"/>
              </a:rPr>
              <a:t>Inquiry-oriented teaching is “centered”</a:t>
            </a:r>
            <a:endParaRPr lang="en-US" sz="1600" dirty="0">
              <a:latin typeface="Georgia" charset="0"/>
            </a:endParaRPr>
          </a:p>
          <a:p>
            <a:pPr marL="800100" lvl="1" indent="-342900" eaLnBrk="1" hangingPunct="1">
              <a:buClrTx/>
              <a:buFont typeface="Arial"/>
              <a:buChar char="•"/>
            </a:pPr>
            <a:r>
              <a:rPr lang="en-US" sz="2200" b="0" dirty="0" smtClean="0">
                <a:latin typeface="Georgia" charset="0"/>
              </a:rPr>
              <a:t>student centered </a:t>
            </a:r>
          </a:p>
          <a:p>
            <a:pPr marL="800100" lvl="1" indent="-342900" eaLnBrk="1" hangingPunct="1">
              <a:buClrTx/>
              <a:buFont typeface="Arial"/>
              <a:buChar char="•"/>
            </a:pPr>
            <a:r>
              <a:rPr lang="en-US" sz="2200" b="0" dirty="0" smtClean="0">
                <a:latin typeface="Georgia" charset="0"/>
              </a:rPr>
              <a:t>knowledge centered</a:t>
            </a:r>
          </a:p>
          <a:p>
            <a:pPr marL="800100" lvl="1" indent="-342900" eaLnBrk="1" hangingPunct="1">
              <a:buClrTx/>
              <a:buFont typeface="Arial"/>
              <a:buChar char="•"/>
            </a:pPr>
            <a:r>
              <a:rPr lang="en-US" sz="2200" b="0" dirty="0" smtClean="0">
                <a:latin typeface="Georgia" charset="0"/>
              </a:rPr>
              <a:t>assessment centered</a:t>
            </a:r>
          </a:p>
          <a:p>
            <a:pPr marL="800100" lvl="1" indent="-342900" eaLnBrk="1" hangingPunct="1">
              <a:buClrTx/>
              <a:buFont typeface="Arial"/>
              <a:buChar char="•"/>
            </a:pPr>
            <a:r>
              <a:rPr lang="en-US" sz="2200" b="0" dirty="0" smtClean="0">
                <a:latin typeface="Georgia" charset="0"/>
              </a:rPr>
              <a:t>community centered</a:t>
            </a:r>
          </a:p>
          <a:p>
            <a:pPr marL="342900" indent="-342900" algn="l" eaLnBrk="1" hangingPunct="1">
              <a:buClrTx/>
              <a:buFont typeface="Arial"/>
              <a:buChar char="•"/>
            </a:pPr>
            <a:r>
              <a:rPr lang="en-US" b="0" dirty="0" smtClean="0">
                <a:latin typeface="Georgia" charset="0"/>
              </a:rPr>
              <a:t>Inquiry-oriented teaching needs a clearly defined</a:t>
            </a:r>
            <a:r>
              <a:rPr lang="en-US" b="0" dirty="0">
                <a:latin typeface="Georgia" charset="0"/>
              </a:rPr>
              <a:t> </a:t>
            </a:r>
            <a:r>
              <a:rPr lang="en-US" b="0" dirty="0" smtClean="0">
                <a:latin typeface="Georgia" charset="0"/>
              </a:rPr>
              <a:t>approach that will systematically promote all the scientific </a:t>
            </a:r>
            <a:r>
              <a:rPr lang="en-US" b="0" dirty="0" smtClean="0">
                <a:latin typeface="Georgia" charset="0"/>
              </a:rPr>
              <a:t>process skills expected </a:t>
            </a:r>
            <a:r>
              <a:rPr lang="en-US" b="0" dirty="0" smtClean="0">
                <a:latin typeface="Georgia" charset="0"/>
              </a:rPr>
              <a:t>of someone who is </a:t>
            </a:r>
            <a:r>
              <a:rPr lang="en-US" b="0" dirty="0" smtClean="0">
                <a:latin typeface="Georgia" charset="0"/>
              </a:rPr>
              <a:t>science </a:t>
            </a:r>
            <a:r>
              <a:rPr lang="en-US" b="0" dirty="0" smtClean="0">
                <a:latin typeface="Georgia" charset="0"/>
              </a:rPr>
              <a:t>literate.</a:t>
            </a:r>
            <a:endParaRPr lang="en-US" b="0" dirty="0">
              <a:latin typeface="Georgia" charset="0"/>
            </a:endParaRPr>
          </a:p>
        </p:txBody>
      </p:sp>
      <p:sp>
        <p:nvSpPr>
          <p:cNvPr id="2" name="Date Placeholder 1"/>
          <p:cNvSpPr>
            <a:spLocks noGrp="1"/>
          </p:cNvSpPr>
          <p:nvPr>
            <p:ph type="dt" sz="half" idx="10"/>
          </p:nvPr>
        </p:nvSpPr>
        <p:spPr/>
        <p:txBody>
          <a:bodyPr/>
          <a:lstStyle/>
          <a:p>
            <a:pPr>
              <a:defRPr/>
            </a:pPr>
            <a:fld id="{2C091C5A-ABAF-4243-A6BB-6969CF53730E}" type="datetime9">
              <a:rPr lang="en-US" smtClean="0"/>
              <a:pPr>
                <a:defRPr/>
              </a:pPr>
              <a:t>5/30/14 9:08 AM</a:t>
            </a:fld>
            <a:endParaRPr lang="en-US"/>
          </a:p>
        </p:txBody>
      </p:sp>
      <p:sp>
        <p:nvSpPr>
          <p:cNvPr id="3" name="Slide Number Placeholder 2"/>
          <p:cNvSpPr>
            <a:spLocks noGrp="1"/>
          </p:cNvSpPr>
          <p:nvPr>
            <p:ph type="sldNum" sz="quarter" idx="11"/>
          </p:nvPr>
        </p:nvSpPr>
        <p:spPr/>
        <p:txBody>
          <a:bodyPr/>
          <a:lstStyle/>
          <a:p>
            <a:fld id="{01B7814E-EA0A-6749-8001-4802502E23D3}" type="slidenum">
              <a:rPr lang="en-US" smtClean="0"/>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these process skills?</a:t>
            </a:r>
            <a:endParaRPr lang="en-US" b="1" dirty="0"/>
          </a:p>
        </p:txBody>
      </p:sp>
      <p:sp>
        <p:nvSpPr>
          <p:cNvPr id="10" name="Content Placeholder 9"/>
          <p:cNvSpPr>
            <a:spLocks noGrp="1"/>
          </p:cNvSpPr>
          <p:nvPr>
            <p:ph sz="half" idx="1"/>
          </p:nvPr>
        </p:nvSpPr>
        <p:spPr/>
        <p:txBody>
          <a:bodyPr/>
          <a:lstStyle/>
          <a:p>
            <a:pPr marL="514350" indent="-514350" algn="l">
              <a:buClrTx/>
              <a:buFont typeface="+mj-lt"/>
              <a:buAutoNum type="arabicPeriod"/>
            </a:pPr>
            <a:r>
              <a:rPr lang="en-US" sz="2000" b="0" dirty="0" smtClean="0"/>
              <a:t>Asking questions (for science) and defining problems (for engineering)</a:t>
            </a:r>
          </a:p>
          <a:p>
            <a:pPr marL="514350" indent="-514350" algn="l">
              <a:buClrTx/>
              <a:buFont typeface="+mj-lt"/>
              <a:buAutoNum type="arabicPeriod"/>
            </a:pPr>
            <a:r>
              <a:rPr lang="en-US" sz="2000" b="0" dirty="0" smtClean="0"/>
              <a:t>Developing and using models</a:t>
            </a:r>
          </a:p>
          <a:p>
            <a:pPr marL="514350" indent="-514350" algn="l">
              <a:buClrTx/>
              <a:buFont typeface="+mj-lt"/>
              <a:buAutoNum type="arabicPeriod"/>
            </a:pPr>
            <a:r>
              <a:rPr lang="en-US" sz="2000" b="0" dirty="0" smtClean="0"/>
              <a:t>Planning and carrying out investigations</a:t>
            </a:r>
          </a:p>
          <a:p>
            <a:pPr marL="514350" indent="-514350" algn="l">
              <a:buClrTx/>
              <a:buFont typeface="+mj-lt"/>
              <a:buAutoNum type="arabicPeriod"/>
            </a:pPr>
            <a:r>
              <a:rPr lang="en-US" sz="2000" b="0" dirty="0" smtClean="0"/>
              <a:t>Analyzing and interpreting data</a:t>
            </a:r>
            <a:endParaRPr lang="en-US" sz="2000" b="0" dirty="0"/>
          </a:p>
        </p:txBody>
      </p:sp>
      <p:sp>
        <p:nvSpPr>
          <p:cNvPr id="11" name="Content Placeholder 10"/>
          <p:cNvSpPr>
            <a:spLocks noGrp="1"/>
          </p:cNvSpPr>
          <p:nvPr>
            <p:ph sz="half" idx="2"/>
          </p:nvPr>
        </p:nvSpPr>
        <p:spPr>
          <a:xfrm>
            <a:off x="4648200" y="1600200"/>
            <a:ext cx="3886200" cy="3962400"/>
          </a:xfrm>
        </p:spPr>
        <p:txBody>
          <a:bodyPr/>
          <a:lstStyle/>
          <a:p>
            <a:pPr marL="514350" indent="-514350" algn="l">
              <a:buClrTx/>
              <a:buFont typeface="+mj-lt"/>
              <a:buAutoNum type="arabicPeriod" startAt="5"/>
            </a:pPr>
            <a:r>
              <a:rPr lang="en-US" sz="2000" b="0" dirty="0" smtClean="0"/>
              <a:t>Using mathematics and computational thinking</a:t>
            </a:r>
          </a:p>
          <a:p>
            <a:pPr marL="514350" indent="-514350" algn="l">
              <a:buClrTx/>
              <a:buFont typeface="+mj-lt"/>
              <a:buAutoNum type="arabicPeriod" startAt="5"/>
            </a:pPr>
            <a:r>
              <a:rPr lang="en-US" sz="2000" b="0" dirty="0" smtClean="0"/>
              <a:t>Constructing explanations (for science) and designing solutions (for engineering)</a:t>
            </a:r>
          </a:p>
          <a:p>
            <a:pPr marL="514350" indent="-514350" algn="l">
              <a:buClrTx/>
              <a:buFont typeface="+mj-lt"/>
              <a:buAutoNum type="arabicPeriod" startAt="5"/>
            </a:pPr>
            <a:r>
              <a:rPr lang="en-US" sz="2000" b="0" dirty="0" smtClean="0"/>
              <a:t>Engaging in argument from evidence</a:t>
            </a:r>
          </a:p>
          <a:p>
            <a:pPr marL="514350" indent="-514350" algn="l">
              <a:buClrTx/>
              <a:buFont typeface="+mj-lt"/>
              <a:buAutoNum type="arabicPeriod" startAt="5"/>
            </a:pPr>
            <a:r>
              <a:rPr lang="en-US" sz="2000" b="0" dirty="0" smtClean="0"/>
              <a:t>Obtaining, evaluating, and communicating information</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5/30/14 9:08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5</a:t>
            </a:fld>
            <a:endParaRPr lang="en-US"/>
          </a:p>
        </p:txBody>
      </p:sp>
      <p:sp>
        <p:nvSpPr>
          <p:cNvPr id="12" name="TextBox 11"/>
          <p:cNvSpPr txBox="1"/>
          <p:nvPr/>
        </p:nvSpPr>
        <p:spPr>
          <a:xfrm>
            <a:off x="914400" y="4876800"/>
            <a:ext cx="7543800" cy="707886"/>
          </a:xfrm>
          <a:prstGeom prst="rect">
            <a:avLst/>
          </a:prstGeom>
          <a:noFill/>
        </p:spPr>
        <p:txBody>
          <a:bodyPr wrap="square" rtlCol="0">
            <a:spAutoFit/>
          </a:bodyPr>
          <a:lstStyle/>
          <a:p>
            <a:r>
              <a:rPr lang="en-US" sz="2000" dirty="0" smtClean="0"/>
              <a:t>Source: </a:t>
            </a:r>
            <a:r>
              <a:rPr lang="en-US" sz="2000" i="1" dirty="0" smtClean="0"/>
              <a:t>Next Generation Science Standards,</a:t>
            </a:r>
            <a:r>
              <a:rPr lang="en-US" sz="2000" dirty="0" smtClean="0"/>
              <a:t> National Academy Press (2013).</a:t>
            </a:r>
            <a:endParaRPr lang="en-US" sz="2000" dirty="0"/>
          </a:p>
        </p:txBody>
      </p:sp>
    </p:spTree>
    <p:extLst>
      <p:ext uri="{BB962C8B-B14F-4D97-AF65-F5344CB8AC3E}">
        <p14:creationId xmlns:p14="http://schemas.microsoft.com/office/powerpoint/2010/main" val="2485763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smtClean="0"/>
              <a:t>There is a greater need for guidance.</a:t>
            </a:r>
            <a:endParaRPr lang="en-US" b="1" dirty="0"/>
          </a:p>
        </p:txBody>
      </p:sp>
      <p:sp>
        <p:nvSpPr>
          <p:cNvPr id="3" name="Text Placeholder 2"/>
          <p:cNvSpPr>
            <a:spLocks noGrp="1"/>
          </p:cNvSpPr>
          <p:nvPr>
            <p:ph type="body" idx="1"/>
          </p:nvPr>
        </p:nvSpPr>
        <p:spPr/>
        <p:txBody>
          <a:bodyPr/>
          <a:lstStyle/>
          <a:p>
            <a:r>
              <a:rPr lang="en-US" dirty="0" smtClean="0"/>
              <a:t>Science teaching</a:t>
            </a:r>
            <a:endParaRPr lang="en-US" dirty="0"/>
          </a:p>
        </p:txBody>
      </p:sp>
      <p:sp>
        <p:nvSpPr>
          <p:cNvPr id="4" name="Content Placeholder 3"/>
          <p:cNvSpPr>
            <a:spLocks noGrp="1"/>
          </p:cNvSpPr>
          <p:nvPr>
            <p:ph sz="half" idx="2"/>
          </p:nvPr>
        </p:nvSpPr>
        <p:spPr>
          <a:xfrm>
            <a:off x="457200" y="2174875"/>
            <a:ext cx="4191000" cy="3951288"/>
          </a:xfrm>
        </p:spPr>
        <p:txBody>
          <a:bodyPr/>
          <a:lstStyle/>
          <a:p>
            <a:pPr marL="0" indent="0" algn="l">
              <a:buNone/>
            </a:pPr>
            <a:r>
              <a:rPr lang="en-US" b="0" dirty="0" smtClean="0"/>
              <a:t>Traditional approaches:</a:t>
            </a:r>
          </a:p>
          <a:p>
            <a:pPr marL="742950" lvl="1" indent="-342900">
              <a:buClrTx/>
              <a:buFont typeface="Arial"/>
              <a:buChar char="•"/>
            </a:pPr>
            <a:r>
              <a:rPr lang="en-US" b="0" dirty="0" smtClean="0">
                <a:solidFill>
                  <a:srgbClr val="000000"/>
                </a:solidFill>
              </a:rPr>
              <a:t>teacher seen as an authority</a:t>
            </a:r>
          </a:p>
          <a:p>
            <a:pPr marL="742950" lvl="1" indent="-342900">
              <a:buClrTx/>
              <a:buFont typeface="Arial"/>
              <a:buChar char="•"/>
            </a:pPr>
            <a:r>
              <a:rPr lang="en-US" b="0" dirty="0" smtClean="0">
                <a:solidFill>
                  <a:srgbClr val="000000"/>
                </a:solidFill>
              </a:rPr>
              <a:t>“received” knowledge</a:t>
            </a:r>
          </a:p>
          <a:p>
            <a:pPr marL="742950" lvl="1" indent="-342900">
              <a:buClrTx/>
              <a:buFont typeface="Arial"/>
              <a:buChar char="•"/>
            </a:pPr>
            <a:r>
              <a:rPr lang="en-US" b="0" dirty="0" smtClean="0">
                <a:solidFill>
                  <a:srgbClr val="000000"/>
                </a:solidFill>
              </a:rPr>
              <a:t>emphasis on equations and answers</a:t>
            </a:r>
          </a:p>
          <a:p>
            <a:pPr marL="0" indent="0" algn="l">
              <a:buNone/>
            </a:pPr>
            <a:r>
              <a:rPr lang="en-US" b="0" dirty="0" smtClean="0">
                <a:solidFill>
                  <a:srgbClr val="000000"/>
                </a:solidFill>
              </a:rPr>
              <a:t>Inquiry approaches:</a:t>
            </a:r>
          </a:p>
          <a:p>
            <a:pPr marL="742950" lvl="1" indent="-342900">
              <a:buClrTx/>
              <a:buFont typeface="Arial"/>
              <a:buChar char="•"/>
            </a:pPr>
            <a:r>
              <a:rPr lang="en-US" b="0" dirty="0" smtClean="0">
                <a:solidFill>
                  <a:srgbClr val="000000"/>
                </a:solidFill>
              </a:rPr>
              <a:t>teacher seen as facilitator</a:t>
            </a:r>
          </a:p>
          <a:p>
            <a:pPr marL="742950" lvl="1" indent="-342900">
              <a:buClrTx/>
              <a:buFont typeface="Arial"/>
              <a:buChar char="•"/>
            </a:pPr>
            <a:r>
              <a:rPr lang="en-US" b="0" dirty="0" smtClean="0">
                <a:solidFill>
                  <a:srgbClr val="000000"/>
                </a:solidFill>
              </a:rPr>
              <a:t>construction of knowledge</a:t>
            </a:r>
          </a:p>
          <a:p>
            <a:pPr marL="742950" lvl="1" indent="-342900">
              <a:buClrTx/>
              <a:buFont typeface="Arial"/>
              <a:buChar char="•"/>
            </a:pPr>
            <a:r>
              <a:rPr lang="en-US" b="0" dirty="0" smtClean="0">
                <a:solidFill>
                  <a:srgbClr val="000000"/>
                </a:solidFill>
              </a:rPr>
              <a:t>emphasis on questions and conceptual understanding</a:t>
            </a:r>
            <a:endParaRPr lang="en-US" b="0" dirty="0">
              <a:solidFill>
                <a:srgbClr val="000000"/>
              </a:solidFill>
            </a:endParaRPr>
          </a:p>
        </p:txBody>
      </p:sp>
      <p:sp>
        <p:nvSpPr>
          <p:cNvPr id="5" name="Text Placeholder 4"/>
          <p:cNvSpPr>
            <a:spLocks noGrp="1"/>
          </p:cNvSpPr>
          <p:nvPr>
            <p:ph type="body" sz="quarter" idx="3"/>
          </p:nvPr>
        </p:nvSpPr>
        <p:spPr/>
        <p:txBody>
          <a:bodyPr/>
          <a:lstStyle/>
          <a:p>
            <a:r>
              <a:rPr lang="en-US" dirty="0" smtClean="0"/>
              <a:t>A life-changing event</a:t>
            </a:r>
            <a:endParaRPr lang="en-US" dirty="0"/>
          </a:p>
        </p:txBody>
      </p:sp>
      <p:pic>
        <p:nvPicPr>
          <p:cNvPr id="9" name="Content Placeholder 8" descr="students.jpg"/>
          <p:cNvPicPr>
            <a:picLocks noGrp="1" noChangeAspect="1"/>
          </p:cNvPicPr>
          <p:nvPr>
            <p:ph sz="quarter" idx="4"/>
          </p:nvPr>
        </p:nvPicPr>
        <p:blipFill>
          <a:blip r:embed="rId2">
            <a:extLst>
              <a:ext uri="{28A0092B-C50C-407E-A947-70E740481C1C}">
                <a14:useLocalDpi xmlns:a14="http://schemas.microsoft.com/office/drawing/2010/main" val="0"/>
              </a:ext>
            </a:extLst>
          </a:blip>
          <a:srcRect l="16052" r="16052"/>
          <a:stretch>
            <a:fillRect/>
          </a:stretch>
        </p:blipFill>
        <p:spPr>
          <a:xfrm>
            <a:off x="4800600" y="2209800"/>
            <a:ext cx="3657600" cy="3575714"/>
          </a:xfrm>
        </p:spPr>
      </p:pic>
      <p:sp>
        <p:nvSpPr>
          <p:cNvPr id="7" name="Date Placeholder 6"/>
          <p:cNvSpPr>
            <a:spLocks noGrp="1"/>
          </p:cNvSpPr>
          <p:nvPr>
            <p:ph type="dt" sz="half" idx="10"/>
          </p:nvPr>
        </p:nvSpPr>
        <p:spPr/>
        <p:txBody>
          <a:bodyPr/>
          <a:lstStyle/>
          <a:p>
            <a:pPr>
              <a:defRPr/>
            </a:pPr>
            <a:fld id="{2E554932-06C0-B24F-A73D-6AB021F7C123}" type="datetime9">
              <a:rPr lang="en-US" smtClean="0"/>
              <a:pPr>
                <a:defRPr/>
              </a:pPr>
              <a:t>5/30/14 9:08 AM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6</a:t>
            </a:fld>
            <a:endParaRPr lang="en-US"/>
          </a:p>
        </p:txBody>
      </p:sp>
    </p:spTree>
    <p:extLst>
      <p:ext uri="{BB962C8B-B14F-4D97-AF65-F5344CB8AC3E}">
        <p14:creationId xmlns:p14="http://schemas.microsoft.com/office/powerpoint/2010/main" val="26279503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533400"/>
            <a:ext cx="9144000" cy="1143000"/>
          </a:xfrm>
        </p:spPr>
        <p:txBody>
          <a:bodyPr/>
          <a:lstStyle/>
          <a:p>
            <a:pPr eaLnBrk="1" hangingPunct="1"/>
            <a:r>
              <a:rPr lang="en-US" sz="3100" b="1" dirty="0" smtClean="0">
                <a:latin typeface="Georgia" charset="0"/>
              </a:rPr>
              <a:t>Levels of Inquiry Model </a:t>
            </a:r>
            <a:br>
              <a:rPr lang="en-US" sz="3100" b="1" dirty="0" smtClean="0">
                <a:latin typeface="Georgia" charset="0"/>
              </a:rPr>
            </a:br>
            <a:r>
              <a:rPr lang="en-US" sz="3100" b="1" dirty="0" smtClean="0">
                <a:latin typeface="Georgia" charset="0"/>
              </a:rPr>
              <a:t>of Science Teaching</a:t>
            </a:r>
            <a:endParaRPr lang="en-US" sz="3100" b="1" dirty="0">
              <a:latin typeface="Georgia" charset="0"/>
            </a:endParaRPr>
          </a:p>
        </p:txBody>
      </p:sp>
      <p:sp>
        <p:nvSpPr>
          <p:cNvPr id="4" name="Text Placeholder 3"/>
          <p:cNvSpPr>
            <a:spLocks noGrp="1"/>
          </p:cNvSpPr>
          <p:nvPr>
            <p:ph type="body" idx="1"/>
          </p:nvPr>
        </p:nvSpPr>
        <p:spPr/>
        <p:txBody>
          <a:bodyPr/>
          <a:lstStyle/>
          <a:p>
            <a:r>
              <a:rPr lang="en-US" dirty="0" smtClean="0"/>
              <a:t>Moulton Hall at I.S.U.</a:t>
            </a:r>
            <a:endParaRPr lang="en-US" dirty="0"/>
          </a:p>
        </p:txBody>
      </p:sp>
      <p:sp>
        <p:nvSpPr>
          <p:cNvPr id="5" name="Text Placeholder 4"/>
          <p:cNvSpPr>
            <a:spLocks noGrp="1"/>
          </p:cNvSpPr>
          <p:nvPr>
            <p:ph type="body" sz="quarter" idx="3"/>
          </p:nvPr>
        </p:nvSpPr>
        <p:spPr/>
        <p:txBody>
          <a:bodyPr/>
          <a:lstStyle/>
          <a:p>
            <a:r>
              <a:rPr lang="en-US" dirty="0" smtClean="0"/>
              <a:t>Talk Outline</a:t>
            </a:r>
            <a:endParaRPr lang="en-US" dirty="0"/>
          </a:p>
        </p:txBody>
      </p:sp>
      <p:sp>
        <p:nvSpPr>
          <p:cNvPr id="6" name="Content Placeholder 5"/>
          <p:cNvSpPr>
            <a:spLocks noGrp="1"/>
          </p:cNvSpPr>
          <p:nvPr>
            <p:ph sz="quarter" idx="4"/>
          </p:nvPr>
        </p:nvSpPr>
        <p:spPr/>
        <p:txBody>
          <a:bodyPr/>
          <a:lstStyle/>
          <a:p>
            <a:pPr marL="0" indent="0" eaLnBrk="1" hangingPunct="1">
              <a:buNone/>
            </a:pPr>
            <a:endParaRPr lang="en-US" dirty="0" smtClean="0">
              <a:latin typeface="Georgia" charset="0"/>
            </a:endParaRPr>
          </a:p>
          <a:p>
            <a:pPr marL="0" indent="0" eaLnBrk="1" hangingPunct="1">
              <a:buNone/>
            </a:pPr>
            <a:r>
              <a:rPr lang="en-US" b="0" dirty="0" smtClean="0">
                <a:latin typeface="Georgia" charset="0"/>
              </a:rPr>
              <a:t>Fundamental Questions</a:t>
            </a:r>
            <a:endParaRPr lang="en-US" b="0" dirty="0">
              <a:latin typeface="Georgia" charset="0"/>
            </a:endParaRPr>
          </a:p>
          <a:p>
            <a:pPr marL="0" indent="0" eaLnBrk="1" hangingPunct="1">
              <a:buNone/>
            </a:pPr>
            <a:r>
              <a:rPr lang="en-US" b="0" dirty="0">
                <a:latin typeface="Georgia" charset="0"/>
              </a:rPr>
              <a:t>The Inquiry </a:t>
            </a:r>
            <a:r>
              <a:rPr lang="en-US" b="0" dirty="0" smtClean="0">
                <a:latin typeface="Georgia" charset="0"/>
              </a:rPr>
              <a:t>Spectrum</a:t>
            </a:r>
          </a:p>
          <a:p>
            <a:pPr marL="0" indent="0" eaLnBrk="1" hangingPunct="1">
              <a:buNone/>
            </a:pPr>
            <a:r>
              <a:rPr lang="en-US" b="0" dirty="0" smtClean="0">
                <a:latin typeface="Georgia" charset="0"/>
              </a:rPr>
              <a:t>Need for Dialogue</a:t>
            </a:r>
            <a:endParaRPr lang="en-US" b="0" dirty="0">
              <a:latin typeface="Georgia" charset="0"/>
            </a:endParaRPr>
          </a:p>
          <a:p>
            <a:pPr marL="0" indent="0" eaLnBrk="1" hangingPunct="1">
              <a:buNone/>
            </a:pPr>
            <a:r>
              <a:rPr lang="en-US" b="0" dirty="0" smtClean="0">
                <a:latin typeface="Georgia" charset="0"/>
              </a:rPr>
              <a:t>Learning Sequences</a:t>
            </a:r>
          </a:p>
        </p:txBody>
      </p:sp>
      <p:sp>
        <p:nvSpPr>
          <p:cNvPr id="2" name="Date Placeholder 1"/>
          <p:cNvSpPr>
            <a:spLocks noGrp="1"/>
          </p:cNvSpPr>
          <p:nvPr>
            <p:ph type="dt" sz="half" idx="10"/>
          </p:nvPr>
        </p:nvSpPr>
        <p:spPr/>
        <p:txBody>
          <a:bodyPr/>
          <a:lstStyle/>
          <a:p>
            <a:pPr>
              <a:defRPr/>
            </a:pPr>
            <a:fld id="{7D5FE700-2B96-3D4E-8C7D-4D93A7173816}" type="datetime9">
              <a:rPr lang="en-US" smtClean="0"/>
              <a:pPr>
                <a:defRPr/>
              </a:pPr>
              <a:t>5/30/14 9:08 AM</a:t>
            </a:fld>
            <a:endParaRPr lang="en-US"/>
          </a:p>
        </p:txBody>
      </p:sp>
      <p:sp>
        <p:nvSpPr>
          <p:cNvPr id="3" name="Slide Number Placeholder 2"/>
          <p:cNvSpPr>
            <a:spLocks noGrp="1"/>
          </p:cNvSpPr>
          <p:nvPr>
            <p:ph type="sldNum" sz="quarter" idx="11"/>
          </p:nvPr>
        </p:nvSpPr>
        <p:spPr/>
        <p:txBody>
          <a:bodyPr/>
          <a:lstStyle/>
          <a:p>
            <a:fld id="{B466D7AE-9DD0-0047-8710-40FE432F772C}" type="slidenum">
              <a:rPr lang="en-US" smtClean="0"/>
              <a:pPr/>
              <a:t>7</a:t>
            </a:fld>
            <a:endParaRPr lang="en-US"/>
          </a:p>
        </p:txBody>
      </p:sp>
      <p:pic>
        <p:nvPicPr>
          <p:cNvPr id="9" name="Content Placeholder 8" descr="mtl.jpg"/>
          <p:cNvPicPr>
            <a:picLocks noGrp="1" noChangeAspect="1"/>
          </p:cNvPicPr>
          <p:nvPr>
            <p:ph sz="half" idx="2"/>
          </p:nvPr>
        </p:nvPicPr>
        <p:blipFill>
          <a:blip r:embed="rId2">
            <a:extLst>
              <a:ext uri="{28A0092B-C50C-407E-A947-70E740481C1C}">
                <a14:useLocalDpi xmlns:a14="http://schemas.microsoft.com/office/drawing/2010/main" val="0"/>
              </a:ext>
            </a:extLst>
          </a:blip>
          <a:srcRect l="18871" r="18871"/>
          <a:stretch>
            <a:fillRect/>
          </a:stretch>
        </p:blipFill>
        <p:spPr>
          <a:xfrm>
            <a:off x="725340" y="2174875"/>
            <a:ext cx="3541860" cy="3463925"/>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fundamental questions:</a:t>
            </a:r>
            <a:endParaRPr lang="en-US" b="1" dirty="0"/>
          </a:p>
        </p:txBody>
      </p:sp>
      <p:sp>
        <p:nvSpPr>
          <p:cNvPr id="3" name="Content Placeholder 2"/>
          <p:cNvSpPr>
            <a:spLocks noGrp="1"/>
          </p:cNvSpPr>
          <p:nvPr>
            <p:ph sz="half" idx="1"/>
          </p:nvPr>
        </p:nvSpPr>
        <p:spPr/>
        <p:txBody>
          <a:bodyPr/>
          <a:lstStyle/>
          <a:p>
            <a:r>
              <a:rPr lang="en-US" b="0" dirty="0" smtClean="0"/>
              <a:t>What is the goal of science teaching?</a:t>
            </a:r>
          </a:p>
          <a:p>
            <a:endParaRPr lang="en-US" sz="800" b="0" dirty="0" smtClean="0"/>
          </a:p>
          <a:p>
            <a:r>
              <a:rPr lang="en-US" sz="2400" dirty="0" smtClean="0"/>
              <a:t>Science Literacy</a:t>
            </a:r>
            <a:endParaRPr lang="en-US" sz="2400" dirty="0"/>
          </a:p>
          <a:p>
            <a:endParaRPr lang="en-US" sz="800" b="0" dirty="0"/>
          </a:p>
          <a:p>
            <a:pPr algn="l"/>
            <a:r>
              <a:rPr lang="en-US" sz="2000" dirty="0" smtClean="0"/>
              <a:t>Knowledge: </a:t>
            </a:r>
            <a:r>
              <a:rPr lang="en-US" sz="2000" b="0" i="1" dirty="0" smtClean="0"/>
              <a:t>science as both content and process including nature and history.</a:t>
            </a:r>
          </a:p>
          <a:p>
            <a:pPr algn="l"/>
            <a:r>
              <a:rPr lang="en-US" sz="2000" dirty="0" smtClean="0"/>
              <a:t>Skills: </a:t>
            </a:r>
            <a:r>
              <a:rPr lang="en-US" sz="2000" b="0" i="1" dirty="0" smtClean="0"/>
              <a:t>critical </a:t>
            </a:r>
            <a:r>
              <a:rPr lang="en-US" sz="2000" b="0" i="1" dirty="0" smtClean="0"/>
              <a:t>thinking, scientific reasoning, and problem</a:t>
            </a:r>
            <a:r>
              <a:rPr lang="en-US" sz="2000" b="0" i="1" dirty="0" smtClean="0"/>
              <a:t>-solving skills. </a:t>
            </a:r>
          </a:p>
          <a:p>
            <a:pPr algn="l"/>
            <a:r>
              <a:rPr lang="en-US" sz="2000" dirty="0" smtClean="0"/>
              <a:t>Dispositions: </a:t>
            </a:r>
            <a:r>
              <a:rPr lang="en-US" sz="2000" b="0" i="1" dirty="0" smtClean="0"/>
              <a:t>informed thoughts, values, and actions.</a:t>
            </a:r>
          </a:p>
        </p:txBody>
      </p:sp>
      <p:sp>
        <p:nvSpPr>
          <p:cNvPr id="4" name="Content Placeholder 3"/>
          <p:cNvSpPr>
            <a:spLocks noGrp="1"/>
          </p:cNvSpPr>
          <p:nvPr>
            <p:ph sz="half" idx="2"/>
          </p:nvPr>
        </p:nvSpPr>
        <p:spPr/>
        <p:txBody>
          <a:bodyPr/>
          <a:lstStyle/>
          <a:p>
            <a:r>
              <a:rPr lang="en-US" b="0" dirty="0"/>
              <a:t>How do we best teach </a:t>
            </a:r>
            <a:r>
              <a:rPr lang="en-US" b="0" dirty="0" smtClean="0"/>
              <a:t>content, intellectual process skills, and problem</a:t>
            </a:r>
            <a:r>
              <a:rPr lang="en-US" b="0" dirty="0" smtClean="0"/>
              <a:t>-solving skills?</a:t>
            </a:r>
          </a:p>
          <a:p>
            <a:endParaRPr lang="en-US" sz="1800" b="0" dirty="0"/>
          </a:p>
          <a:p>
            <a:r>
              <a:rPr lang="en-US" dirty="0" smtClean="0"/>
              <a:t>Levels of Inquiry Method of Science Teaching</a:t>
            </a:r>
            <a:endParaRPr lang="en-US" dirty="0"/>
          </a:p>
        </p:txBody>
      </p:sp>
      <p:sp>
        <p:nvSpPr>
          <p:cNvPr id="5" name="Date Placeholder 4"/>
          <p:cNvSpPr>
            <a:spLocks noGrp="1"/>
          </p:cNvSpPr>
          <p:nvPr>
            <p:ph type="dt" sz="half" idx="10"/>
          </p:nvPr>
        </p:nvSpPr>
        <p:spPr/>
        <p:txBody>
          <a:bodyPr/>
          <a:lstStyle/>
          <a:p>
            <a:pPr>
              <a:defRPr/>
            </a:pPr>
            <a:fld id="{163BB574-D59E-4945-A634-BAC200283222}" type="datetime9">
              <a:rPr lang="en-US" smtClean="0"/>
              <a:pPr>
                <a:defRPr/>
              </a:pPr>
              <a:t>5/30/14 9:08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8</a:t>
            </a:fld>
            <a:endParaRPr lang="en-US"/>
          </a:p>
        </p:txBody>
      </p:sp>
    </p:spTree>
    <p:extLst>
      <p:ext uri="{BB962C8B-B14F-4D97-AF65-F5344CB8AC3E}">
        <p14:creationId xmlns:p14="http://schemas.microsoft.com/office/powerpoint/2010/main" val="21921434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5184</TotalTime>
  <Words>1472</Words>
  <Application>Microsoft Macintosh PowerPoint</Application>
  <PresentationFormat>On-screen Show (4:3)</PresentationFormat>
  <Paragraphs>335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Science Literacy and the  Levels of Inquiry Model of Science Teaching</vt:lpstr>
      <vt:lpstr>Physics Teacher Education Program Web Site </vt:lpstr>
      <vt:lpstr>Science teaching: Historical background</vt:lpstr>
      <vt:lpstr>Definitions of inquiry</vt:lpstr>
      <vt:lpstr>What is inquiry-oriented teaching?</vt:lpstr>
      <vt:lpstr>What are these process skills?</vt:lpstr>
      <vt:lpstr>There is a greater need for guidance.</vt:lpstr>
      <vt:lpstr>Levels of Inquiry Model  of Science Teaching</vt:lpstr>
      <vt:lpstr>Two fundamental questions:</vt:lpstr>
      <vt:lpstr>The Inquiry Spectrum</vt:lpstr>
      <vt:lpstr>Discovery Learning</vt:lpstr>
      <vt:lpstr>Interactive Demonstrations</vt:lpstr>
      <vt:lpstr>Inquiry Lessons</vt:lpstr>
      <vt:lpstr>Inquiry Labs</vt:lpstr>
      <vt:lpstr>Real-world Applications</vt:lpstr>
      <vt:lpstr>Hypothetical Explanations</vt:lpstr>
      <vt:lpstr>Effective inquiry teaching will…</vt:lpstr>
      <vt:lpstr>Learning sequence example: Buoyancy </vt:lpstr>
      <vt:lpstr>Levels of Inquiry Model Application</vt:lpstr>
      <vt:lpstr>Resources</vt:lpstr>
    </vt:vector>
  </TitlesOfParts>
  <Company>Creative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Carl Wenning</cp:lastModifiedBy>
  <cp:revision>155</cp:revision>
  <cp:lastPrinted>2006-10-05T21:29:32Z</cp:lastPrinted>
  <dcterms:created xsi:type="dcterms:W3CDTF">2011-10-17T13:44:42Z</dcterms:created>
  <dcterms:modified xsi:type="dcterms:W3CDTF">2014-05-30T14:19:36Z</dcterms:modified>
</cp:coreProperties>
</file>