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Default Extension="wdp" ContentType="image/vnd.ms-photo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271" r:id="rId4"/>
    <p:sldId id="267" r:id="rId5"/>
    <p:sldId id="274" r:id="rId6"/>
    <p:sldId id="284" r:id="rId7"/>
    <p:sldId id="275" r:id="rId8"/>
    <p:sldId id="262" r:id="rId9"/>
    <p:sldId id="276" r:id="rId10"/>
    <p:sldId id="261" r:id="rId11"/>
    <p:sldId id="273" r:id="rId12"/>
    <p:sldId id="258" r:id="rId13"/>
    <p:sldId id="278" r:id="rId14"/>
    <p:sldId id="265" r:id="rId15"/>
    <p:sldId id="281" r:id="rId16"/>
    <p:sldId id="280" r:id="rId17"/>
    <p:sldId id="282" r:id="rId18"/>
    <p:sldId id="283" r:id="rId19"/>
    <p:sldId id="279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B70202"/>
    <a:srgbClr val="FF0000"/>
    <a:srgbClr val="CE1126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139" autoAdjust="0"/>
    <p:restoredTop sz="66089" autoAdjust="0"/>
  </p:normalViewPr>
  <p:slideViewPr>
    <p:cSldViewPr snapToGrid="0" snapToObjects="1">
      <p:cViewPr>
        <p:scale>
          <a:sx n="66" d="100"/>
          <a:sy n="66" d="100"/>
        </p:scale>
        <p:origin x="-207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E17B9-286D-CF48-B809-E16560D62D51}" type="datetimeFigureOut">
              <a:rPr lang="en-US" smtClean="0"/>
              <a:pPr/>
              <a:t>6/3/14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18A99-BEC7-8040-ABDB-6211B222ED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305946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C5B5E-914A-4662-917B-8C68FB27DC3E}" type="datetimeFigureOut">
              <a:rPr lang="en-US" smtClean="0"/>
              <a:pPr/>
              <a:t>6/3/14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C9AC1-610A-481B-BC37-8A8833B77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549430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C9AC1-610A-481B-BC37-8A8833B770B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94227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C9AC1-610A-481B-BC37-8A8833B770B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31580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C9AC1-610A-481B-BC37-8A8833B770B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4449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C9AC1-610A-481B-BC37-8A8833B770B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5616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C9AC1-610A-481B-BC37-8A8833B770B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40247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C9AC1-610A-481B-BC37-8A8833B770B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2951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C9AC1-610A-481B-BC37-8A8833B770B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5850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bg>
      <p:bgPr>
        <a:blipFill rotWithShape="1">
          <a:blip r:embed="rId2" cstate="screen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98" y="432829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20897" y="563320"/>
            <a:ext cx="5486400" cy="36561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0898" y="4905532"/>
            <a:ext cx="5486400" cy="804862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66496" y="364465"/>
            <a:ext cx="911160" cy="5303520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7566" y="369102"/>
            <a:ext cx="5572985" cy="529888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6629400" cy="9086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057400" y="1524000"/>
            <a:ext cx="6629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quarter" idx="10"/>
          </p:nvPr>
        </p:nvSpPr>
        <p:spPr>
          <a:xfrm>
            <a:off x="6245665" y="3200400"/>
            <a:ext cx="2279904" cy="2279904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6629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057400" y="1524000"/>
            <a:ext cx="3200400" cy="41148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486400" y="2514600"/>
            <a:ext cx="3200400" cy="3124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486400" y="1524000"/>
            <a:ext cx="3200400" cy="91440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600" b="1" i="0" kern="1200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66294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Media Placeholder 3"/>
          <p:cNvSpPr>
            <a:spLocks noGrp="1"/>
          </p:cNvSpPr>
          <p:nvPr>
            <p:ph type="media" sz="quarter" idx="10"/>
          </p:nvPr>
        </p:nvSpPr>
        <p:spPr>
          <a:xfrm>
            <a:off x="2245986" y="1524000"/>
            <a:ext cx="6172200" cy="3429000"/>
          </a:xfrm>
        </p:spPr>
        <p:txBody>
          <a:bodyPr/>
          <a:lstStyle/>
          <a:p>
            <a:r>
              <a:rPr lang="en-US" smtClean="0"/>
              <a:t>Click icon to add media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45986" y="5029200"/>
            <a:ext cx="6172200" cy="457200"/>
          </a:xfrm>
        </p:spPr>
        <p:txBody>
          <a:bodyPr>
            <a:normAutofit/>
          </a:bodyPr>
          <a:lstStyle>
            <a:lvl1pPr>
              <a:buNone/>
              <a:defRPr sz="14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Cecilia</a:t>
            </a:r>
            <a:r>
              <a:rPr lang="en-US" sz="900" baseline="0" dirty="0" smtClean="0">
                <a:latin typeface="Arial"/>
                <a:cs typeface="Arial"/>
              </a:rPr>
              <a:t> J </a:t>
            </a:r>
            <a:r>
              <a:rPr lang="en-US" sz="900" baseline="0" dirty="0" err="1" smtClean="0">
                <a:latin typeface="Arial"/>
                <a:cs typeface="Arial"/>
              </a:rPr>
              <a:t>Lauby</a:t>
            </a:r>
            <a:r>
              <a:rPr lang="en-US" sz="900" baseline="0" dirty="0" smtClean="0">
                <a:latin typeface="Arial"/>
                <a:cs typeface="Arial"/>
              </a:rPr>
              <a:t> Teacher Education Center January 2014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66294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2057400" y="1524000"/>
            <a:ext cx="66294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</a:t>
            </a:r>
            <a:r>
              <a:rPr lang="en-US" sz="900" dirty="0" err="1" smtClean="0">
                <a:latin typeface="Arial"/>
                <a:cs typeface="Arial"/>
              </a:rPr>
              <a:t>lide</a:t>
            </a:r>
            <a:r>
              <a:rPr lang="en-US" sz="900" dirty="0" smtClean="0">
                <a:latin typeface="Arial"/>
                <a:cs typeface="Arial"/>
              </a:rPr>
              <a:t>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Cecilia J </a:t>
            </a:r>
            <a:r>
              <a:rPr lang="en-US" sz="900" dirty="0" err="1" smtClean="0">
                <a:latin typeface="Arial"/>
                <a:cs typeface="Arial"/>
              </a:rPr>
              <a:t>Lauby</a:t>
            </a:r>
            <a:r>
              <a:rPr lang="en-US" sz="900" dirty="0" smtClean="0">
                <a:latin typeface="Arial"/>
                <a:cs typeface="Arial"/>
              </a:rPr>
              <a:t> Teacher Education Center</a:t>
            </a:r>
            <a:r>
              <a:rPr lang="en-US" sz="900" baseline="0" dirty="0" smtClean="0">
                <a:latin typeface="Arial"/>
                <a:cs typeface="Arial"/>
              </a:rPr>
              <a:t> January 2014)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1350220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blipFill rotWithShape="1">
          <a:blip r:embed="rId2" cstate="screen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7566" y="2130425"/>
            <a:ext cx="662251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7566" y="3283922"/>
            <a:ext cx="6622514" cy="909499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Cecilia J </a:t>
            </a:r>
            <a:r>
              <a:rPr lang="en-US" sz="900" dirty="0" err="1" smtClean="0">
                <a:latin typeface="Arial"/>
                <a:cs typeface="Arial"/>
              </a:rPr>
              <a:t>Lauby</a:t>
            </a:r>
            <a:r>
              <a:rPr lang="en-US" sz="900" dirty="0" smtClean="0">
                <a:latin typeface="Arial"/>
                <a:cs typeface="Arial"/>
              </a:rPr>
              <a:t> Teacher Education</a:t>
            </a:r>
            <a:r>
              <a:rPr lang="en-US" sz="900" baseline="0" dirty="0" smtClean="0">
                <a:latin typeface="Arial"/>
                <a:cs typeface="Arial"/>
              </a:rPr>
              <a:t> Center January 2014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Pr>
        <a:blipFill rotWithShape="1">
          <a:blip r:embed="rId2" cstate="screen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7566" y="3840855"/>
            <a:ext cx="6629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7566" y="3143795"/>
            <a:ext cx="6629400" cy="68656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072" y="1358786"/>
            <a:ext cx="3246120" cy="4434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0680" y="1358786"/>
            <a:ext cx="3246120" cy="4434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072" y="1346180"/>
            <a:ext cx="324612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072" y="1996438"/>
            <a:ext cx="3246120" cy="37947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0680" y="1346180"/>
            <a:ext cx="324612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0680" y="1996438"/>
            <a:ext cx="3246120" cy="37947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77" y="451340"/>
            <a:ext cx="2109548" cy="766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6620" y="451340"/>
            <a:ext cx="4572000" cy="52518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6577" y="1226712"/>
            <a:ext cx="2109548" cy="4476497"/>
          </a:xfrm>
        </p:spPr>
        <p:txBody>
          <a:bodyPr anchor="t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593974" y="31488"/>
            <a:ext cx="3421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Presentation Title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447044" y="6476284"/>
            <a:ext cx="35683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>
                <a:latin typeface="Arial"/>
                <a:cs typeface="Arial"/>
              </a:rPr>
              <a:t>Department Name (Select: View &gt; Master &gt; Slide Master</a:t>
            </a:r>
            <a:r>
              <a:rPr lang="en-US" sz="900" baseline="0" dirty="0" smtClean="0">
                <a:latin typeface="Arial"/>
                <a:cs typeface="Arial"/>
              </a:rPr>
              <a:t> to edit)</a:t>
            </a:r>
            <a:endParaRPr lang="en-US" sz="9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19" cstate="screen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072" y="274637"/>
            <a:ext cx="6629728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072" y="1343522"/>
            <a:ext cx="6629728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1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4200" b="1" kern="1200" cap="small">
          <a:solidFill>
            <a:srgbClr val="CE1126"/>
          </a:solidFill>
          <a:latin typeface="Times New Roman"/>
          <a:ea typeface="+mj-ea"/>
          <a:cs typeface="Times New Roman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0842876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Realities…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Realities are merely “what is”</a:t>
            </a:r>
          </a:p>
          <a:p>
            <a:r>
              <a:rPr lang="en-US" dirty="0"/>
              <a:t>Realities </a:t>
            </a:r>
            <a:r>
              <a:rPr lang="en-US" dirty="0" smtClean="0"/>
              <a:t>result from </a:t>
            </a:r>
            <a:r>
              <a:rPr lang="en-US" dirty="0"/>
              <a:t>putting </a:t>
            </a:r>
            <a:r>
              <a:rPr lang="en-US" dirty="0" smtClean="0"/>
              <a:t>concepts or ideas into </a:t>
            </a:r>
            <a:r>
              <a:rPr lang="en-US" dirty="0"/>
              <a:t>practice.</a:t>
            </a:r>
          </a:p>
          <a:p>
            <a:r>
              <a:rPr lang="en-US" dirty="0"/>
              <a:t>Realities are more important than </a:t>
            </a:r>
            <a:r>
              <a:rPr lang="en-US" dirty="0" smtClean="0"/>
              <a:t>ideas.</a:t>
            </a:r>
          </a:p>
          <a:p>
            <a:pPr lvl="1"/>
            <a:r>
              <a:rPr lang="en-US" dirty="0" smtClean="0"/>
              <a:t>Practice </a:t>
            </a:r>
            <a:r>
              <a:rPr lang="en-US" dirty="0"/>
              <a:t>bears </a:t>
            </a:r>
            <a:r>
              <a:rPr lang="en-US" dirty="0" smtClean="0"/>
              <a:t>fruits</a:t>
            </a:r>
            <a:endParaRPr lang="en-US" dirty="0"/>
          </a:p>
          <a:p>
            <a:pPr lvl="1"/>
            <a:r>
              <a:rPr lang="en-US" dirty="0" smtClean="0"/>
              <a:t>By </a:t>
            </a:r>
            <a:r>
              <a:rPr lang="en-US" dirty="0"/>
              <a:t>their fruits you </a:t>
            </a:r>
            <a:r>
              <a:rPr lang="en-US" dirty="0" smtClean="0"/>
              <a:t>know </a:t>
            </a:r>
            <a:r>
              <a:rPr lang="en-US" dirty="0"/>
              <a:t>them.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309850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26603">
        <p:fade/>
      </p:transition>
    </mc:Choice>
    <mc:Fallback>
      <p:transition spd="med" advTm="2660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LOI/IOL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Instructional materials</a:t>
            </a:r>
          </a:p>
          <a:p>
            <a:pPr lvl="1"/>
            <a:r>
              <a:rPr lang="en-US" i="1" dirty="0" smtClean="0"/>
              <a:t>Learning sequences </a:t>
            </a:r>
            <a:r>
              <a:rPr lang="en-US" dirty="0" smtClean="0"/>
              <a:t>based on levels of </a:t>
            </a:r>
            <a:r>
              <a:rPr lang="en-US" dirty="0" smtClean="0"/>
              <a:t>inquiry including its learning cycle: observation, manipulation, generalization, verification, application</a:t>
            </a:r>
          </a:p>
          <a:p>
            <a:r>
              <a:rPr lang="en-US" dirty="0" smtClean="0"/>
              <a:t>Field </a:t>
            </a:r>
            <a:r>
              <a:rPr lang="en-US" dirty="0" smtClean="0"/>
              <a:t>testing / Research</a:t>
            </a:r>
          </a:p>
          <a:p>
            <a:r>
              <a:rPr lang="en-US" dirty="0" smtClean="0"/>
              <a:t>Review / Meta analysis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8141667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Sequences</a:t>
            </a:r>
          </a:p>
        </p:txBody>
      </p:sp>
      <p:pic>
        <p:nvPicPr>
          <p:cNvPr id="6" name="Content Placeholder 5" descr="Screen shot 2014-06-03 at 6.46.05 AM.png"/>
          <p:cNvPicPr>
            <a:picLocks noGrp="1" noChangeAspect="1"/>
          </p:cNvPicPr>
          <p:nvPr>
            <p:ph idx="1"/>
          </p:nvPr>
        </p:nvPicPr>
        <p:blipFill>
          <a:blip r:embed="rId3"/>
          <a:srcRect l="759" t="2856" r="759" b="-1224"/>
          <a:stretch>
            <a:fillRect/>
          </a:stretch>
        </p:blipFill>
        <p:spPr>
          <a:xfrm>
            <a:off x="657897" y="1527667"/>
            <a:ext cx="7967418" cy="3680649"/>
          </a:xfrm>
        </p:spPr>
      </p:pic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48987">
        <p:fade/>
      </p:transition>
    </mc:Choice>
    <mc:Fallback>
      <p:transition spd="med" advTm="489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testing /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Might need to create appropriate assessment instruments (e.g., </a:t>
            </a:r>
            <a:r>
              <a:rPr lang="en-US" dirty="0" err="1" smtClean="0"/>
              <a:t>NOSLiT</a:t>
            </a:r>
            <a:r>
              <a:rPr lang="en-US" dirty="0" smtClean="0"/>
              <a:t>, </a:t>
            </a:r>
            <a:r>
              <a:rPr lang="en-US" dirty="0" err="1" smtClean="0"/>
              <a:t>ScInqLiT</a:t>
            </a:r>
            <a:r>
              <a:rPr lang="en-US" dirty="0" smtClean="0"/>
              <a:t>, Hanson test of scientific reasoning skills)</a:t>
            </a:r>
          </a:p>
          <a:p>
            <a:r>
              <a:rPr lang="en-US" dirty="0" smtClean="0"/>
              <a:t>Might want to use existing assessments (e.g., Reformed Teacher Observation Protocol)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5355375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Questions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Does LOI better </a:t>
            </a:r>
            <a:r>
              <a:rPr lang="en-US" dirty="0"/>
              <a:t>help novice teachers to plan inquiry-oriented lessons?</a:t>
            </a:r>
          </a:p>
          <a:p>
            <a:pPr lvl="0"/>
            <a:r>
              <a:rPr lang="en-US" dirty="0"/>
              <a:t>Does LOI </a:t>
            </a:r>
            <a:r>
              <a:rPr lang="en-US" dirty="0" smtClean="0"/>
              <a:t>apply </a:t>
            </a:r>
            <a:r>
              <a:rPr lang="en-US" dirty="0"/>
              <a:t>equally well to all types of science teaching: </a:t>
            </a:r>
            <a:r>
              <a:rPr lang="en-US" dirty="0" smtClean="0"/>
              <a:t>physical </a:t>
            </a:r>
            <a:r>
              <a:rPr lang="en-US" dirty="0"/>
              <a:t>science, </a:t>
            </a:r>
            <a:r>
              <a:rPr lang="en-US" dirty="0" smtClean="0"/>
              <a:t>life science, earth science?</a:t>
            </a:r>
            <a:endParaRPr lang="en-US" dirty="0"/>
          </a:p>
          <a:p>
            <a:pPr lvl="0"/>
            <a:r>
              <a:rPr lang="en-US" dirty="0"/>
              <a:t>Does LOI </a:t>
            </a:r>
            <a:r>
              <a:rPr lang="en-US" dirty="0" smtClean="0"/>
              <a:t>help </a:t>
            </a:r>
            <a:r>
              <a:rPr lang="en-US" dirty="0"/>
              <a:t>students learn content knowledge better than direct teaching?</a:t>
            </a:r>
          </a:p>
          <a:p>
            <a:pPr lvl="0"/>
            <a:r>
              <a:rPr lang="en-US" dirty="0" smtClean="0"/>
              <a:t>Does </a:t>
            </a:r>
            <a:r>
              <a:rPr lang="en-US" dirty="0"/>
              <a:t>LOI </a:t>
            </a:r>
            <a:r>
              <a:rPr lang="en-US" dirty="0" smtClean="0"/>
              <a:t>help </a:t>
            </a:r>
            <a:r>
              <a:rPr lang="en-US" dirty="0"/>
              <a:t>students learn </a:t>
            </a:r>
            <a:r>
              <a:rPr lang="en-US" dirty="0" smtClean="0"/>
              <a:t>intellectual process </a:t>
            </a:r>
            <a:r>
              <a:rPr lang="en-US" dirty="0"/>
              <a:t>skills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Critical thinking</a:t>
            </a:r>
          </a:p>
          <a:p>
            <a:pPr lvl="1"/>
            <a:r>
              <a:rPr lang="en-US" dirty="0" smtClean="0"/>
              <a:t>Scientific reasoning 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4137116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45566">
        <p:fade/>
      </p:transition>
    </mc:Choice>
    <mc:Fallback>
      <p:transition spd="med" advTm="4556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Do the various levels of inquiry correlate well to</a:t>
            </a:r>
            <a:r>
              <a:rPr lang="en-US" dirty="0" smtClean="0"/>
              <a:t> supposition </a:t>
            </a:r>
            <a:r>
              <a:rPr lang="en-US" dirty="0"/>
              <a:t>of the intellectual skills developed at teach level?</a:t>
            </a:r>
          </a:p>
          <a:p>
            <a:pPr lvl="0"/>
            <a:r>
              <a:rPr lang="en-US" dirty="0"/>
              <a:t>Do the intellectual skills </a:t>
            </a:r>
            <a:r>
              <a:rPr lang="en-US" dirty="0" smtClean="0"/>
              <a:t>correlate </a:t>
            </a:r>
            <a:r>
              <a:rPr lang="en-US" dirty="0"/>
              <a:t>well with Levels of Inquiry as Wenning posits in Teaching High School Physics?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634963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Does LOI improve </a:t>
            </a:r>
            <a:r>
              <a:rPr lang="en-US" dirty="0"/>
              <a:t>student attitudes toward science </a:t>
            </a:r>
            <a:r>
              <a:rPr lang="en-US" dirty="0" smtClean="0"/>
              <a:t>in </a:t>
            </a:r>
            <a:r>
              <a:rPr lang="en-US" dirty="0"/>
              <a:t>comparison to direct instruction?</a:t>
            </a:r>
          </a:p>
          <a:p>
            <a:pPr lvl="0"/>
            <a:r>
              <a:rPr lang="en-US" dirty="0" smtClean="0"/>
              <a:t>Does LOI improve </a:t>
            </a:r>
            <a:r>
              <a:rPr lang="en-US" dirty="0"/>
              <a:t>the understanding of the nature of </a:t>
            </a:r>
            <a:r>
              <a:rPr lang="en-US" dirty="0" smtClean="0"/>
              <a:t>science?</a:t>
            </a:r>
            <a:endParaRPr lang="en-US" dirty="0"/>
          </a:p>
          <a:p>
            <a:pPr lvl="0"/>
            <a:r>
              <a:rPr lang="en-US" dirty="0" smtClean="0"/>
              <a:t>Does LOI improve </a:t>
            </a:r>
            <a:r>
              <a:rPr lang="en-US" dirty="0"/>
              <a:t>the understanding of scientific </a:t>
            </a:r>
            <a:r>
              <a:rPr lang="en-US" dirty="0" smtClean="0"/>
              <a:t>inquiry?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6593398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Are the intellectual skills associated with the various levels of inquiry actually learned at those levels and those below them? If not, then where are they learned?</a:t>
            </a:r>
          </a:p>
          <a:p>
            <a:pPr lvl="0"/>
            <a:r>
              <a:rPr lang="en-US" dirty="0"/>
              <a:t>Are the levels of inquiry properly sequenced in terms of locus of control and degree of intellectual sophistication?</a:t>
            </a:r>
          </a:p>
          <a:p>
            <a:pPr lvl="0"/>
            <a:r>
              <a:rPr lang="en-US" dirty="0"/>
              <a:t>Are any levels of inquiry missing or might some be combined?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0684747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How well do student groups using </a:t>
            </a:r>
            <a:r>
              <a:rPr lang="en-US" dirty="0" smtClean="0"/>
              <a:t>LOI </a:t>
            </a:r>
            <a:r>
              <a:rPr lang="en-US" dirty="0"/>
              <a:t>(as compared to traditional instruction) perform on standardized tests that claim to assess intellectual process </a:t>
            </a:r>
            <a:r>
              <a:rPr lang="en-US" dirty="0" smtClean="0"/>
              <a:t>skills or content knowledge? </a:t>
            </a:r>
            <a:endParaRPr lang="en-US" dirty="0"/>
          </a:p>
          <a:p>
            <a:pPr lvl="0"/>
            <a:r>
              <a:rPr lang="en-US" dirty="0"/>
              <a:t>How and to what extent does </a:t>
            </a:r>
            <a:r>
              <a:rPr lang="en-US" dirty="0" smtClean="0"/>
              <a:t>LOI </a:t>
            </a:r>
            <a:r>
              <a:rPr lang="en-US" dirty="0"/>
              <a:t>“connect” with other inquiry-oriented teaching philosophies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774560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/ Meta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072" y="1343522"/>
            <a:ext cx="6889714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Once data are collected and analyzed, a meta analysis might be conducted to determine the overall worth of LOI in relation to knowledge of: </a:t>
            </a:r>
          </a:p>
          <a:p>
            <a:pPr lvl="1"/>
            <a:r>
              <a:rPr lang="en-US" dirty="0" smtClean="0"/>
              <a:t>content knowledge &amp; intellectual skills</a:t>
            </a:r>
          </a:p>
          <a:p>
            <a:pPr lvl="1"/>
            <a:r>
              <a:rPr lang="en-US" dirty="0" smtClean="0"/>
              <a:t>understanding the nature of science</a:t>
            </a:r>
          </a:p>
          <a:p>
            <a:pPr lvl="1"/>
            <a:r>
              <a:rPr lang="en-US" dirty="0" smtClean="0"/>
              <a:t>dispositions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2608216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 of  Inquiry: 	</a:t>
            </a:r>
            <a:br>
              <a:rPr lang="en-US" dirty="0" smtClean="0"/>
            </a:br>
            <a:r>
              <a:rPr lang="en-US" dirty="0" smtClean="0"/>
              <a:t>Concept  to  Reality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Dr. Carl J. Wenning</a:t>
            </a:r>
          </a:p>
          <a:p>
            <a:r>
              <a:rPr lang="en-US" dirty="0" smtClean="0"/>
              <a:t>Department of Physics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7326">
        <p:fade/>
      </p:transition>
    </mc:Choice>
    <mc:Fallback>
      <p:transition spd="med" advTm="1732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Inquiry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Arose from real-world situation.</a:t>
            </a:r>
          </a:p>
          <a:p>
            <a:r>
              <a:rPr lang="en-US" dirty="0" smtClean="0"/>
              <a:t>Has shown its worth in ISU physics teacher education.</a:t>
            </a:r>
          </a:p>
          <a:p>
            <a:r>
              <a:rPr lang="en-US" smtClean="0"/>
              <a:t>Has received considerable </a:t>
            </a:r>
            <a:r>
              <a:rPr lang="en-US" dirty="0" smtClean="0"/>
              <a:t>interest in Indonesia.</a:t>
            </a:r>
          </a:p>
          <a:p>
            <a:r>
              <a:rPr lang="en-US" dirty="0" smtClean="0"/>
              <a:t>Is a work in progress.</a:t>
            </a:r>
          </a:p>
          <a:p>
            <a:r>
              <a:rPr lang="en-US" dirty="0" smtClean="0"/>
              <a:t>Please consider helping along.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6004807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23364">
        <p:fade/>
      </p:transition>
    </mc:Choice>
    <mc:Fallback>
      <p:transition spd="med" advTm="2336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Inquiry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2134393"/>
              </p:ext>
            </p:extLst>
          </p:nvPr>
        </p:nvGraphicFramePr>
        <p:xfrm>
          <a:off x="173159" y="1905133"/>
          <a:ext cx="8812109" cy="3136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765"/>
                <a:gridCol w="1642604"/>
                <a:gridCol w="1468685"/>
                <a:gridCol w="1468685"/>
                <a:gridCol w="1468685"/>
                <a:gridCol w="1468685"/>
              </a:tblGrid>
              <a:tr h="663715">
                <a:tc gridSpan="6">
                  <a:txBody>
                    <a:bodyPr/>
                    <a:lstStyle/>
                    <a:p>
                      <a:endParaRPr lang="en-US" dirty="0">
                        <a:solidFill>
                          <a:srgbClr val="B70202"/>
                        </a:solidFill>
                      </a:endParaRPr>
                    </a:p>
                  </a:txBody>
                  <a:tcPr>
                    <a:solidFill>
                      <a:srgbClr val="B7020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7020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7020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7020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7020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70202"/>
                    </a:solidFill>
                  </a:tcPr>
                </a:tc>
              </a:tr>
              <a:tr h="11455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Discovery</a:t>
                      </a:r>
                      <a:r>
                        <a:rPr lang="en-US" baseline="0" dirty="0" smtClean="0"/>
                        <a:t> Learning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Interactive Demonstration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Inquiry Lesson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Inquiry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Lab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Real-world</a:t>
                      </a:r>
                      <a:r>
                        <a:rPr lang="en-US" baseline="0" dirty="0" smtClean="0"/>
                        <a:t> Application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Hypothetical Inquiry</a:t>
                      </a:r>
                      <a:endParaRPr lang="en-US" dirty="0"/>
                    </a:p>
                  </a:txBody>
                  <a:tcPr anchor="ctr"/>
                </a:tc>
              </a:tr>
              <a:tr h="6637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Low</a:t>
                      </a:r>
                      <a:endParaRPr lang="en-US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Intellectual Sophistication</a:t>
                      </a:r>
                      <a:endParaRPr lang="en-US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High</a:t>
                      </a:r>
                      <a:endParaRPr lang="en-US" b="1" dirty="0"/>
                    </a:p>
                  </a:txBody>
                  <a:tcPr anchor="ctr"/>
                </a:tc>
              </a:tr>
              <a:tr h="6637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Teacher</a:t>
                      </a:r>
                      <a:endParaRPr lang="en-US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Locus of Control</a:t>
                      </a:r>
                      <a:endParaRPr lang="en-US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Student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44220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 as a Concept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concept organizes information in a meaningful or useful fashion.</a:t>
            </a:r>
            <a:endParaRPr lang="en-US" dirty="0"/>
          </a:p>
          <a:p>
            <a:r>
              <a:rPr lang="en-US" dirty="0" smtClean="0"/>
              <a:t>LOI </a:t>
            </a:r>
            <a:r>
              <a:rPr lang="en-US" dirty="0"/>
              <a:t>explains how to organize </a:t>
            </a:r>
            <a:r>
              <a:rPr lang="en-US" i="1" dirty="0"/>
              <a:t>instructional practices </a:t>
            </a:r>
            <a:r>
              <a:rPr lang="en-US" dirty="0"/>
              <a:t>with the </a:t>
            </a:r>
            <a:r>
              <a:rPr lang="en-US" dirty="0" smtClean="0"/>
              <a:t>goal </a:t>
            </a:r>
            <a:r>
              <a:rPr lang="en-US" dirty="0"/>
              <a:t>of improving students’:</a:t>
            </a:r>
          </a:p>
          <a:p>
            <a:pPr lvl="1"/>
            <a:r>
              <a:rPr lang="en-US" dirty="0"/>
              <a:t>understanding of science as </a:t>
            </a:r>
            <a:r>
              <a:rPr lang="en-US" dirty="0" smtClean="0"/>
              <a:t>product </a:t>
            </a:r>
          </a:p>
          <a:p>
            <a:pPr lvl="1"/>
            <a:r>
              <a:rPr lang="en-US" dirty="0" smtClean="0"/>
              <a:t>understanding of science as process</a:t>
            </a:r>
            <a:endParaRPr lang="en-US" dirty="0"/>
          </a:p>
          <a:p>
            <a:pPr lvl="1"/>
            <a:r>
              <a:rPr lang="en-US" dirty="0"/>
              <a:t>ability to conduct scientific inquiry</a:t>
            </a:r>
          </a:p>
          <a:p>
            <a:pPr lvl="1"/>
            <a:r>
              <a:rPr lang="en-US" dirty="0"/>
              <a:t>scientific reasoning skills</a:t>
            </a:r>
          </a:p>
          <a:p>
            <a:pPr lvl="1"/>
            <a:r>
              <a:rPr lang="en-US" dirty="0"/>
              <a:t>critical thinking skills</a:t>
            </a:r>
          </a:p>
          <a:p>
            <a:pPr lvl="1"/>
            <a:r>
              <a:rPr lang="en-US" dirty="0"/>
              <a:t>content </a:t>
            </a:r>
            <a:r>
              <a:rPr lang="en-US" dirty="0" smtClean="0"/>
              <a:t>knowledge</a:t>
            </a:r>
            <a:endParaRPr lang="en-US" dirty="0"/>
          </a:p>
        </p:txBody>
      </p:sp>
    </p:spTree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0697">
        <p:fade/>
      </p:transition>
    </mc:Choice>
    <mc:Fallback>
      <p:transition spd="med" advTm="1069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 Helps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LOI provides an </a:t>
            </a:r>
            <a:r>
              <a:rPr lang="en-US" i="1" dirty="0" smtClean="0">
                <a:solidFill>
                  <a:srgbClr val="CE1126"/>
                </a:solidFill>
              </a:rPr>
              <a:t>operational definition </a:t>
            </a:r>
            <a:r>
              <a:rPr lang="en-US" dirty="0" smtClean="0"/>
              <a:t>of inquiry-oriented learning (IOL).</a:t>
            </a:r>
          </a:p>
          <a:p>
            <a:pPr lvl="1"/>
            <a:r>
              <a:rPr lang="en-US" dirty="0" smtClean="0"/>
              <a:t>Inquiry is no longer defined as merely “what scientists do”</a:t>
            </a:r>
          </a:p>
          <a:p>
            <a:pPr lvl="1"/>
            <a:r>
              <a:rPr lang="en-US" dirty="0" smtClean="0"/>
              <a:t>Inquiry is no longer seen as an non-hierarchical group of activities</a:t>
            </a:r>
          </a:p>
          <a:p>
            <a:r>
              <a:rPr lang="en-US" dirty="0" smtClean="0"/>
              <a:t>Teacher educators can effectively communicate the meaning of IOL.</a:t>
            </a:r>
          </a:p>
          <a:p>
            <a:r>
              <a:rPr lang="en-US" dirty="0" smtClean="0"/>
              <a:t>Teachers can efficiently plan and teach using IOL.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9565158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5-08 at 6.14.28 PM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14:imgLayer r:embed="rId3">
                    <a14:imgEffect>
                      <a14:backgroundRemoval t="353" b="96475" l="4472" r="96748"/>
                    </a14:imgEffect>
                  </a14:imgLayer>
                </a14:imgProps>
              </a:ex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931339" y="1208281"/>
            <a:ext cx="2640953" cy="456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 “Mirrors” IOL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51627" y="3044588"/>
            <a:ext cx="3713397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LOI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IOL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3116286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 leads to IOL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focus becomes student learning:</a:t>
            </a:r>
          </a:p>
          <a:p>
            <a:pPr lvl="1"/>
            <a:r>
              <a:rPr lang="en-US" dirty="0" smtClean="0"/>
              <a:t>Emphasis no misplaced on teaching</a:t>
            </a:r>
          </a:p>
          <a:p>
            <a:pPr lvl="1"/>
            <a:r>
              <a:rPr lang="en-US" dirty="0" smtClean="0"/>
              <a:t>Student construct knowledge on the basis of experience</a:t>
            </a:r>
          </a:p>
          <a:p>
            <a:r>
              <a:rPr lang="en-US" dirty="0" smtClean="0"/>
              <a:t>LOI strongly promotes:</a:t>
            </a:r>
          </a:p>
          <a:p>
            <a:pPr lvl="2"/>
            <a:r>
              <a:rPr lang="en-US" dirty="0"/>
              <a:t>knowledge-centered learning</a:t>
            </a:r>
          </a:p>
          <a:p>
            <a:pPr lvl="2"/>
            <a:r>
              <a:rPr lang="en-US" dirty="0" smtClean="0"/>
              <a:t>student-centered learning</a:t>
            </a:r>
          </a:p>
          <a:p>
            <a:pPr lvl="2"/>
            <a:r>
              <a:rPr lang="en-US" dirty="0" smtClean="0"/>
              <a:t>community-centered learning</a:t>
            </a:r>
          </a:p>
          <a:p>
            <a:pPr lvl="2"/>
            <a:r>
              <a:rPr lang="en-US" dirty="0" smtClean="0"/>
              <a:t>assessment-centered learning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90122393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 as a 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value of a concept is in its ability to organization information into a meaningful/useful fashion.</a:t>
            </a:r>
            <a:endParaRPr lang="en-US" dirty="0"/>
          </a:p>
          <a:p>
            <a:r>
              <a:rPr lang="en-US" dirty="0" smtClean="0"/>
              <a:t>Concepts are </a:t>
            </a:r>
            <a:r>
              <a:rPr lang="en-US" dirty="0"/>
              <a:t>at the service of:</a:t>
            </a:r>
          </a:p>
          <a:p>
            <a:pPr lvl="1"/>
            <a:r>
              <a:rPr lang="en-US" dirty="0" smtClean="0"/>
              <a:t>understanding</a:t>
            </a:r>
          </a:p>
          <a:p>
            <a:pPr lvl="1"/>
            <a:r>
              <a:rPr lang="en-US" dirty="0" smtClean="0"/>
              <a:t>communication</a:t>
            </a:r>
            <a:endParaRPr lang="en-US" dirty="0"/>
          </a:p>
          <a:p>
            <a:pPr lvl="1"/>
            <a:r>
              <a:rPr lang="en-US" dirty="0" smtClean="0"/>
              <a:t>practice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21344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27461">
        <p:fade/>
      </p:transition>
    </mc:Choice>
    <mc:Fallback>
      <p:transition spd="med" advTm="2746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Alone…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Concepts </a:t>
            </a:r>
            <a:r>
              <a:rPr lang="en-US" sz="3200" dirty="0"/>
              <a:t>alone </a:t>
            </a:r>
            <a:r>
              <a:rPr lang="en-US" sz="3200" dirty="0" smtClean="0"/>
              <a:t>allow us to classify </a:t>
            </a:r>
            <a:r>
              <a:rPr lang="en-US" sz="3200" dirty="0"/>
              <a:t>and </a:t>
            </a:r>
            <a:r>
              <a:rPr lang="en-US" sz="3200" dirty="0" smtClean="0"/>
              <a:t>define </a:t>
            </a:r>
            <a:r>
              <a:rPr lang="en-US" sz="3200" dirty="0"/>
              <a:t>but </a:t>
            </a:r>
            <a:r>
              <a:rPr lang="en-US" sz="3200" dirty="0" smtClean="0"/>
              <a:t>do not ensure action.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Concepts alone, when not put into action:</a:t>
            </a:r>
          </a:p>
          <a:p>
            <a:pPr marL="742950" lvl="2" indent="-342900"/>
            <a:r>
              <a:rPr lang="en-US" sz="3200" dirty="0" smtClean="0"/>
              <a:t>result </a:t>
            </a:r>
            <a:r>
              <a:rPr lang="en-US" sz="3200" dirty="0"/>
              <a:t>in faith </a:t>
            </a:r>
            <a:r>
              <a:rPr lang="en-US" sz="3200" dirty="0" smtClean="0"/>
              <a:t>and rhetoric.</a:t>
            </a:r>
          </a:p>
          <a:p>
            <a:pPr marL="742950" lvl="2" indent="-342900"/>
            <a:r>
              <a:rPr lang="en-US" sz="3200" dirty="0" smtClean="0"/>
              <a:t>can lead to </a:t>
            </a:r>
            <a:r>
              <a:rPr lang="en-US" sz="3200" dirty="0"/>
              <a:t>truth </a:t>
            </a:r>
            <a:r>
              <a:rPr lang="en-US" sz="3200" dirty="0" smtClean="0"/>
              <a:t>being manipulated.</a:t>
            </a:r>
          </a:p>
          <a:p>
            <a:r>
              <a:rPr lang="en-US" dirty="0"/>
              <a:t>Concepts </a:t>
            </a:r>
            <a:r>
              <a:rPr lang="en-US" dirty="0" smtClean="0"/>
              <a:t>without realities are </a:t>
            </a:r>
            <a:r>
              <a:rPr lang="en-US" dirty="0"/>
              <a:t>fruitless. </a:t>
            </a:r>
          </a:p>
          <a:p>
            <a:pPr marL="342900" lvl="1" indent="-342900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401384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med" p14:dur="700" advTm="16325">
        <p:fade/>
      </p:transition>
    </mc:Choice>
    <mc:Fallback>
      <p:transition spd="med" advTm="16325">
        <p:fade/>
      </p:transition>
    </mc:Fallback>
  </mc:AlternateContent>
</p:sld>
</file>

<file path=ppt/theme/theme1.xml><?xml version="1.0" encoding="utf-8"?>
<a:theme xmlns:a="http://schemas.openxmlformats.org/drawingml/2006/main" name="IllinoisState-Gr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IllinoisState-Gray</Template>
  <TotalTime>1304</TotalTime>
  <Words>744</Words>
  <Application>Microsoft Macintosh PowerPoint</Application>
  <PresentationFormat>On-screen Show (4:3)</PresentationFormat>
  <Paragraphs>109</Paragraphs>
  <Slides>20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IllinoisState-Gray</vt:lpstr>
      <vt:lpstr>Slide 1</vt:lpstr>
      <vt:lpstr>Levels  of  Inquiry:   Concept  to  Reality</vt:lpstr>
      <vt:lpstr>Levels of Inquiry</vt:lpstr>
      <vt:lpstr>LOI as a Concept</vt:lpstr>
      <vt:lpstr>LOI Helps Teachers</vt:lpstr>
      <vt:lpstr>LOI “Mirrors” IOL</vt:lpstr>
      <vt:lpstr>LOI leads to IOL</vt:lpstr>
      <vt:lpstr>LOI as a Concept</vt:lpstr>
      <vt:lpstr>Concepts Alone…</vt:lpstr>
      <vt:lpstr>Realities…</vt:lpstr>
      <vt:lpstr>Implementing LOI/IOL</vt:lpstr>
      <vt:lpstr>Learning Sequences</vt:lpstr>
      <vt:lpstr>Field testing / Research</vt:lpstr>
      <vt:lpstr>Research Questions 1</vt:lpstr>
      <vt:lpstr>Research Questions 2</vt:lpstr>
      <vt:lpstr>Research Questions 3</vt:lpstr>
      <vt:lpstr>Research Questions 4</vt:lpstr>
      <vt:lpstr>Research Questions 5</vt:lpstr>
      <vt:lpstr>Review / Meta analysis</vt:lpstr>
      <vt:lpstr>Levels of Inquiry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Herald</dc:creator>
  <cp:lastModifiedBy>Carl Wenning</cp:lastModifiedBy>
  <cp:revision>88</cp:revision>
  <dcterms:created xsi:type="dcterms:W3CDTF">2014-06-03T11:44:14Z</dcterms:created>
  <dcterms:modified xsi:type="dcterms:W3CDTF">2014-06-03T11:52:47Z</dcterms:modified>
</cp:coreProperties>
</file>