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60" r:id="rId3"/>
    <p:sldId id="257" r:id="rId4"/>
    <p:sldId id="259" r:id="rId5"/>
    <p:sldId id="280" r:id="rId6"/>
    <p:sldId id="261" r:id="rId7"/>
    <p:sldId id="281" r:id="rId8"/>
    <p:sldId id="262" r:id="rId9"/>
    <p:sldId id="282" r:id="rId10"/>
    <p:sldId id="263" r:id="rId11"/>
    <p:sldId id="264" r:id="rId12"/>
    <p:sldId id="265" r:id="rId13"/>
    <p:sldId id="278" r:id="rId14"/>
    <p:sldId id="273" r:id="rId15"/>
    <p:sldId id="279" r:id="rId16"/>
    <p:sldId id="275" r:id="rId17"/>
    <p:sldId id="269" r:id="rId18"/>
    <p:sldId id="266" r:id="rId19"/>
    <p:sldId id="276" r:id="rId20"/>
    <p:sldId id="267" r:id="rId21"/>
    <p:sldId id="277" r:id="rId22"/>
    <p:sldId id="268" r:id="rId23"/>
    <p:sldId id="270" r:id="rId24"/>
    <p:sldId id="272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C5C3-CA97-AB4D-908A-6EF1CE28DDB3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B5F9-F792-3344-BFE3-AC2926E73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48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E452D-E0FB-40A7-8BAA-1209AADFBC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9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00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86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-0675 STATE 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83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7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11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5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94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59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3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66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4C90-071C-C045-B104-1ECC54E1E440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1701-EB6B-9E43-88F7-6F1A4B78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1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ilstu.edu/slh/" TargetMode="External"/><Relationship Id="rId4" Type="http://schemas.openxmlformats.org/officeDocument/2006/relationships/hyperlink" Target="mailto:wenning@phy.ilstu.edu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.ilstu.edu/pte/publicatio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0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Inquiry Lab </a:t>
            </a:r>
            <a:r>
              <a:rPr lang="en-US" dirty="0" smtClean="0"/>
              <a:t>(preparation): Teachers helps </a:t>
            </a:r>
            <a:r>
              <a:rPr lang="en-US" dirty="0"/>
              <a:t>students see that the slope of </a:t>
            </a:r>
            <a:r>
              <a:rPr lang="en-US" dirty="0" smtClean="0"/>
              <a:t>the length </a:t>
            </a:r>
            <a:r>
              <a:rPr lang="en-US" dirty="0"/>
              <a:t>vs. period graph can be </a:t>
            </a:r>
            <a:r>
              <a:rPr lang="en-US" dirty="0" smtClean="0"/>
              <a:t>related to </a:t>
            </a:r>
            <a:r>
              <a:rPr lang="en-US" dirty="0"/>
              <a:t>the gravitational force constant, </a:t>
            </a:r>
            <a:r>
              <a:rPr lang="en-US" dirty="0" smtClean="0"/>
              <a:t>g, by using dimensional analysis. 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34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 smtClean="0"/>
              <a:t>Dimensional Analysis</a:t>
            </a:r>
            <a:endParaRPr lang="en-US" sz="4400" b="1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717805"/>
              </p:ext>
            </p:extLst>
          </p:nvPr>
        </p:nvGraphicFramePr>
        <p:xfrm>
          <a:off x="926735" y="1600200"/>
          <a:ext cx="2655267" cy="4772832"/>
        </p:xfrm>
        <a:graphic>
          <a:graphicData uri="http://schemas.openxmlformats.org/presentationml/2006/ole">
            <p:oleObj spid="_x0000_s3135" name="Equation" r:id="rId3" imgW="927100" imgH="1676400" progId="Equation.3">
              <p:embed/>
            </p:oleObj>
          </a:graphicData>
        </a:graphic>
      </p:graphicFrame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208614"/>
              </p:ext>
            </p:extLst>
          </p:nvPr>
        </p:nvGraphicFramePr>
        <p:xfrm>
          <a:off x="5443538" y="1600200"/>
          <a:ext cx="2446337" cy="4525963"/>
        </p:xfrm>
        <a:graphic>
          <a:graphicData uri="http://schemas.openxmlformats.org/presentationml/2006/ole">
            <p:oleObj spid="_x0000_s3136" name="Equation" r:id="rId4" imgW="762000" imgH="1409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36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Inquiry Lab:</a:t>
            </a:r>
            <a:r>
              <a:rPr lang="en-US" dirty="0" smtClean="0"/>
              <a:t> </a:t>
            </a:r>
            <a:r>
              <a:rPr lang="en-US" u="sng" dirty="0" smtClean="0"/>
              <a:t>Students design and conduct a controlled scientific experiment</a:t>
            </a:r>
            <a:r>
              <a:rPr lang="en-US" dirty="0" smtClean="0"/>
              <a:t> to determine the acceleration due to gravity, g.</a:t>
            </a:r>
            <a:r>
              <a:rPr lang="en-US" dirty="0" smtClean="0"/>
              <a:t> Use the </a:t>
            </a:r>
            <a:r>
              <a:rPr lang="en-US" dirty="0" smtClean="0"/>
              <a:t>best values of length and period. Determine how errors in length and period result in errors in g.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75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Inquiry Lab - Determine </a:t>
            </a:r>
            <a:r>
              <a:rPr lang="en-US" dirty="0"/>
              <a:t>the acceleration due to gravity, </a:t>
            </a:r>
            <a:r>
              <a:rPr lang="en-US" dirty="0" err="1" smtClean="0"/>
              <a:t>g</a:t>
            </a:r>
            <a:r>
              <a:rPr lang="en-US" dirty="0" smtClean="0"/>
              <a:t>, using a simple pendulum.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38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Controlled experiment?</a:t>
            </a:r>
          </a:p>
          <a:p>
            <a:r>
              <a:rPr lang="en-US" dirty="0" smtClean="0"/>
              <a:t>Best values of length and period?</a:t>
            </a:r>
          </a:p>
          <a:p>
            <a:r>
              <a:rPr lang="en-US" dirty="0" smtClean="0"/>
              <a:t>How do errors in length and period affect g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5" name="Picture 4" descr="Screen Shot 2014-05-26 at 11.0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835353"/>
              </p:ext>
            </p:extLst>
          </p:nvPr>
        </p:nvGraphicFramePr>
        <p:xfrm>
          <a:off x="1468167" y="2079427"/>
          <a:ext cx="1782774" cy="3731388"/>
        </p:xfrm>
        <a:graphic>
          <a:graphicData uri="http://schemas.openxmlformats.org/presentationml/2006/ole">
            <p:oleObj spid="_x0000_s7206" name="Equation" r:id="rId4" imgW="533400" imgH="11430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598491"/>
              </p:ext>
            </p:extLst>
          </p:nvPr>
        </p:nvGraphicFramePr>
        <p:xfrm>
          <a:off x="5148599" y="4251797"/>
          <a:ext cx="3300513" cy="1874365"/>
        </p:xfrm>
        <a:graphic>
          <a:graphicData uri="http://schemas.openxmlformats.org/presentationml/2006/ole">
            <p:oleObj spid="_x0000_s7207" name="Equation" r:id="rId5" imgW="1028700" imgH="584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38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Values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ne-swing measurement?</a:t>
            </a:r>
          </a:p>
          <a:p>
            <a:r>
              <a:rPr lang="en-US" dirty="0" smtClean="0"/>
              <a:t>Average of several one-swing measurements?</a:t>
            </a:r>
          </a:p>
          <a:p>
            <a:r>
              <a:rPr lang="en-US" dirty="0" smtClean="0"/>
              <a:t>1/10 of one 10-swing measurement?</a:t>
            </a:r>
          </a:p>
          <a:p>
            <a:r>
              <a:rPr lang="en-US" dirty="0" smtClean="0"/>
              <a:t>Average of several 10-swing measurements?</a:t>
            </a:r>
          </a:p>
          <a:p>
            <a:r>
              <a:rPr lang="en-US" dirty="0" smtClean="0"/>
              <a:t>Errors in representative values?</a:t>
            </a:r>
          </a:p>
          <a:p>
            <a:pPr lvl="1"/>
            <a:r>
              <a:rPr lang="en-US" dirty="0" smtClean="0"/>
              <a:t>Range?</a:t>
            </a:r>
          </a:p>
          <a:p>
            <a:pPr lvl="1"/>
            <a:r>
              <a:rPr lang="en-US" dirty="0" smtClean="0"/>
              <a:t>Mean deviation?</a:t>
            </a:r>
          </a:p>
          <a:p>
            <a:pPr lvl="1"/>
            <a:r>
              <a:rPr lang="en-US" dirty="0" smtClean="0"/>
              <a:t>Standard deviation?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80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894091"/>
              </p:ext>
            </p:extLst>
          </p:nvPr>
        </p:nvGraphicFramePr>
        <p:xfrm>
          <a:off x="2062425" y="1417638"/>
          <a:ext cx="4703006" cy="4665975"/>
        </p:xfrm>
        <a:graphic>
          <a:graphicData uri="http://schemas.openxmlformats.org/presentationml/2006/ole">
            <p:oleObj spid="_x0000_s10247" name="Equation" r:id="rId3" imgW="1612900" imgH="1600200" progId="Equation.3">
              <p:embed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Error Propagation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30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Real-world </a:t>
            </a:r>
            <a:r>
              <a:rPr lang="en-US" i="1" dirty="0" smtClean="0"/>
              <a:t>Applications 1: </a:t>
            </a:r>
            <a:r>
              <a:rPr lang="en-US" u="sng" dirty="0" smtClean="0"/>
              <a:t>Students solve end-of-chapter “puzzles”</a:t>
            </a:r>
            <a:r>
              <a:rPr lang="en-US" dirty="0" smtClean="0"/>
              <a:t> applying the relationship for period and length to any of a number of situations. For example, “What is the period of a pendulum of a given length?” or any other combination of period, length, and value of g.  </a:t>
            </a:r>
          </a:p>
          <a:p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329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Real-world </a:t>
            </a:r>
            <a:r>
              <a:rPr lang="en-US" i="1" dirty="0" smtClean="0"/>
              <a:t>Applications 2: </a:t>
            </a:r>
            <a:r>
              <a:rPr lang="en-US" u="sng" dirty="0" smtClean="0"/>
              <a:t>Students solve real-world problems</a:t>
            </a:r>
            <a:r>
              <a:rPr lang="en-US" dirty="0"/>
              <a:t>.</a:t>
            </a:r>
            <a:r>
              <a:rPr lang="en-US" i="1" dirty="0" smtClean="0"/>
              <a:t> </a:t>
            </a:r>
            <a:r>
              <a:rPr lang="en-US" dirty="0" smtClean="0"/>
              <a:t>For instance, (1) “Use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of motion and law of gravitation to determine the mass of Earth.” and (2) “Given a pendulum’s period, determine the radius of Earth for a given location.” </a:t>
            </a:r>
          </a:p>
          <a:p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77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Newton’s 2</a:t>
            </a:r>
            <a:r>
              <a:rPr lang="en-US" baseline="30000" dirty="0"/>
              <a:t>nd</a:t>
            </a:r>
            <a:r>
              <a:rPr lang="en-US" dirty="0"/>
              <a:t> law of motion and law of gravitation to determine the mass of </a:t>
            </a:r>
            <a:r>
              <a:rPr lang="en-US" dirty="0" smtClean="0"/>
              <a:t>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02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/>
              <a:t>Levels of Inquiry Model of </a:t>
            </a:r>
            <a:br>
              <a:rPr lang="en-US" sz="3600" b="1" dirty="0" smtClean="0"/>
            </a:br>
            <a:r>
              <a:rPr lang="en-US" sz="3600" b="1" dirty="0" smtClean="0"/>
              <a:t>Science Teaching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i="1" dirty="0" smtClean="0"/>
              <a:t>The Simple Pendulum Learning Sequence</a:t>
            </a:r>
            <a:endParaRPr lang="en-US" sz="28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Carl J. Wenning</a:t>
            </a:r>
          </a:p>
          <a:p>
            <a:r>
              <a:rPr lang="en-US" dirty="0" smtClean="0"/>
              <a:t>Department of Physics</a:t>
            </a:r>
          </a:p>
          <a:p>
            <a:r>
              <a:rPr lang="en-US" dirty="0" smtClean="0"/>
              <a:t>Illinois State University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97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196189"/>
              </p:ext>
            </p:extLst>
          </p:nvPr>
        </p:nvGraphicFramePr>
        <p:xfrm>
          <a:off x="894969" y="2716558"/>
          <a:ext cx="1781175" cy="1825625"/>
        </p:xfrm>
        <a:graphic>
          <a:graphicData uri="http://schemas.openxmlformats.org/presentationml/2006/ole">
            <p:oleObj spid="_x0000_s5202" name="Equation" r:id="rId4" imgW="508000" imgH="520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5089"/>
              </p:ext>
            </p:extLst>
          </p:nvPr>
        </p:nvGraphicFramePr>
        <p:xfrm>
          <a:off x="3728678" y="2445124"/>
          <a:ext cx="1980860" cy="2311004"/>
        </p:xfrm>
        <a:graphic>
          <a:graphicData uri="http://schemas.openxmlformats.org/presentationml/2006/ole">
            <p:oleObj spid="_x0000_s5203" name="Equation" r:id="rId5" imgW="609600" imgH="6985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547981"/>
              </p:ext>
            </p:extLst>
          </p:nvPr>
        </p:nvGraphicFramePr>
        <p:xfrm>
          <a:off x="6697663" y="3244850"/>
          <a:ext cx="1477962" cy="1260475"/>
        </p:xfrm>
        <a:graphic>
          <a:graphicData uri="http://schemas.openxmlformats.org/presentationml/2006/ole">
            <p:oleObj spid="_x0000_s5204" name="Equation" r:id="rId6" imgW="431800" imgH="368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39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</a:t>
            </a:r>
            <a:r>
              <a:rPr lang="en-US" dirty="0" smtClean="0"/>
              <a:t> simple pendulum’s </a:t>
            </a:r>
            <a:r>
              <a:rPr lang="en-US" dirty="0"/>
              <a:t>period, determine the radius of Earth for a given location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57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381851"/>
              </p:ext>
            </p:extLst>
          </p:nvPr>
        </p:nvGraphicFramePr>
        <p:xfrm>
          <a:off x="803996" y="2330381"/>
          <a:ext cx="1868838" cy="2922474"/>
        </p:xfrm>
        <a:graphic>
          <a:graphicData uri="http://schemas.openxmlformats.org/presentationml/2006/ole">
            <p:oleObj spid="_x0000_s6225" name="Equation" r:id="rId4" imgW="495300" imgH="7620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282209"/>
              </p:ext>
            </p:extLst>
          </p:nvPr>
        </p:nvGraphicFramePr>
        <p:xfrm>
          <a:off x="6117363" y="2755677"/>
          <a:ext cx="2036208" cy="2381979"/>
        </p:xfrm>
        <a:graphic>
          <a:graphicData uri="http://schemas.openxmlformats.org/presentationml/2006/ole">
            <p:oleObj spid="_x0000_s6226" name="Equation" r:id="rId5" imgW="673100" imgH="7874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589424"/>
              </p:ext>
            </p:extLst>
          </p:nvPr>
        </p:nvGraphicFramePr>
        <p:xfrm>
          <a:off x="3529935" y="2755677"/>
          <a:ext cx="1760126" cy="2497178"/>
        </p:xfrm>
        <a:graphic>
          <a:graphicData uri="http://schemas.openxmlformats.org/presentationml/2006/ole">
            <p:oleObj spid="_x0000_s6227" name="Equation" r:id="rId6" imgW="533400" imgH="762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305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Hypothetical Inquiry: </a:t>
            </a:r>
            <a:r>
              <a:rPr lang="en-US" dirty="0" smtClean="0"/>
              <a:t>Not all topics within a given learning sequence have pure or applied situations.</a:t>
            </a:r>
            <a:r>
              <a:rPr lang="en-US" dirty="0" smtClean="0"/>
              <a:t> Can you think of any for a simple pendulum?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10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Why inquiry?</a:t>
            </a:r>
          </a:p>
          <a:p>
            <a:pPr lvl="1"/>
            <a:r>
              <a:rPr lang="en-US" dirty="0" smtClean="0"/>
              <a:t>Students learn the content, processes, history, nature, and values of science.</a:t>
            </a:r>
          </a:p>
          <a:p>
            <a:r>
              <a:rPr lang="en-US" b="1" dirty="0" smtClean="0"/>
              <a:t>Why Levels of Inquiry?</a:t>
            </a:r>
          </a:p>
          <a:p>
            <a:pPr lvl="1"/>
            <a:r>
              <a:rPr lang="en-US" dirty="0" smtClean="0"/>
              <a:t>By progressing through each of the different levels of inquiry, students learn increasingly sophisticated intellectual process skills – critical </a:t>
            </a:r>
            <a:r>
              <a:rPr lang="en-US" dirty="0" smtClean="0"/>
              <a:t>thinking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scientific </a:t>
            </a:r>
            <a:r>
              <a:rPr lang="en-US" dirty="0" smtClean="0"/>
              <a:t>reasoning, and experimental </a:t>
            </a:r>
            <a:r>
              <a:rPr lang="en-US" smtClean="0"/>
              <a:t>inquiry skills.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032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Resources:</a:t>
            </a:r>
          </a:p>
          <a:p>
            <a:r>
              <a:rPr lang="en-US" i="1" dirty="0" smtClean="0"/>
              <a:t>Levels of Inquiry</a:t>
            </a:r>
          </a:p>
          <a:p>
            <a:pPr lvl="1"/>
            <a:r>
              <a:rPr lang="en-US" dirty="0" smtClean="0">
                <a:hlinkClick r:id="rId2"/>
              </a:rPr>
              <a:t>www.phy.ilstu.edu</a:t>
            </a:r>
            <a:r>
              <a:rPr lang="en-US" dirty="0">
                <a:hlinkClick r:id="rId2"/>
              </a:rPr>
              <a:t>/pte/publications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i="1" dirty="0" smtClean="0"/>
              <a:t>Student Laboratory Handbook</a:t>
            </a:r>
          </a:p>
          <a:p>
            <a:pPr lvl="1"/>
            <a:r>
              <a:rPr lang="en-US" dirty="0" smtClean="0">
                <a:hlinkClick r:id="rId3"/>
              </a:rPr>
              <a:t>www.phy.ilstu.edu/slh/</a:t>
            </a:r>
            <a:endParaRPr lang="en-US" dirty="0"/>
          </a:p>
          <a:p>
            <a:pPr marL="514350" indent="-457200"/>
            <a:r>
              <a:rPr lang="en-US" i="1" dirty="0" smtClean="0"/>
              <a:t>Dr. Carl J. Wenning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wenning@phy.ilstu.edu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9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Levels of Inquiry Model of Science Teaching</a:t>
            </a:r>
            <a:endParaRPr lang="en-US" b="1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1" y="2404582"/>
            <a:ext cx="8812109" cy="31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46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Discovery Learning: </a:t>
            </a:r>
            <a:r>
              <a:rPr lang="en-US" u="sng" dirty="0" smtClean="0"/>
              <a:t>Students </a:t>
            </a:r>
            <a:r>
              <a:rPr lang="en-US" u="sng" dirty="0"/>
              <a:t>develop </a:t>
            </a:r>
            <a:r>
              <a:rPr lang="en-US" u="sng" dirty="0" smtClean="0"/>
              <a:t>concepts and qualitative relationships</a:t>
            </a:r>
            <a:r>
              <a:rPr lang="en-US" dirty="0"/>
              <a:t>. They characterize the system and identify measurable quantities such as </a:t>
            </a:r>
            <a:r>
              <a:rPr lang="en-US" dirty="0" smtClean="0"/>
              <a:t>mass</a:t>
            </a:r>
            <a:r>
              <a:rPr lang="en-US" dirty="0"/>
              <a:t>, length, amplitude, period, and gravity. They </a:t>
            </a:r>
            <a:r>
              <a:rPr lang="en-US" dirty="0" smtClean="0"/>
              <a:t>“play” with varying </a:t>
            </a:r>
            <a:r>
              <a:rPr lang="en-US" dirty="0"/>
              <a:t>pendulum </a:t>
            </a:r>
            <a:r>
              <a:rPr lang="en-US" dirty="0" smtClean="0"/>
              <a:t>configurations to find relationships between period and system variables. 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8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Learning - </a:t>
            </a:r>
          </a:p>
          <a:p>
            <a:pPr lvl="1"/>
            <a:r>
              <a:rPr lang="en-US" dirty="0" smtClean="0"/>
              <a:t>Characterize </a:t>
            </a:r>
            <a:r>
              <a:rPr lang="en-US" dirty="0"/>
              <a:t>the system and identify measurable </a:t>
            </a:r>
            <a:r>
              <a:rPr lang="en-US" dirty="0" smtClean="0"/>
              <a:t>quantities (variables). </a:t>
            </a:r>
            <a:endParaRPr lang="en-US" dirty="0" smtClean="0"/>
          </a:p>
          <a:p>
            <a:pPr lvl="1"/>
            <a:r>
              <a:rPr lang="en-US" dirty="0" smtClean="0"/>
              <a:t>“Play</a:t>
            </a:r>
            <a:r>
              <a:rPr lang="en-US" dirty="0"/>
              <a:t>” with</a:t>
            </a:r>
            <a:r>
              <a:rPr lang="en-US" dirty="0" smtClean="0"/>
              <a:t> different pendulum </a:t>
            </a:r>
            <a:r>
              <a:rPr lang="en-US" dirty="0" smtClean="0"/>
              <a:t>configurations to find simple relationships.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696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Interactive Demonstration: </a:t>
            </a:r>
            <a:r>
              <a:rPr lang="en-US" u="sng" dirty="0" smtClean="0"/>
              <a:t>Students predict and observe. </a:t>
            </a: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smtClean="0"/>
              <a:t>What happens to period if I double the mass? What happens if I double the amplitude? What happens if I double the length?). Following predictions, students make </a:t>
            </a:r>
            <a:r>
              <a:rPr lang="en-US" dirty="0"/>
              <a:t>data tables of mass vs. period</a:t>
            </a:r>
            <a:r>
              <a:rPr lang="en-US" dirty="0" smtClean="0"/>
              <a:t>, amplitude vs</a:t>
            </a:r>
            <a:r>
              <a:rPr lang="en-US" dirty="0"/>
              <a:t>. period, and </a:t>
            </a:r>
            <a:r>
              <a:rPr lang="en-US" dirty="0" smtClean="0"/>
              <a:t>length vs. period and draw conclusions.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88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Demonstration - What will happen when I double the mass, amplitude, length?</a:t>
            </a:r>
          </a:p>
          <a:p>
            <a:pPr lvl="1"/>
            <a:r>
              <a:rPr lang="en-US" dirty="0" smtClean="0"/>
              <a:t>Predict</a:t>
            </a:r>
          </a:p>
          <a:p>
            <a:pPr lvl="1"/>
            <a:r>
              <a:rPr lang="en-US" dirty="0" smtClean="0"/>
              <a:t>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52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Pendulum Learning Sequence</a:t>
            </a:r>
          </a:p>
          <a:p>
            <a:r>
              <a:rPr lang="en-US" i="1" dirty="0" smtClean="0"/>
              <a:t>Inquiry Lesson: </a:t>
            </a:r>
            <a:r>
              <a:rPr lang="en-US" u="sng" dirty="0" smtClean="0"/>
              <a:t>Students </a:t>
            </a:r>
            <a:r>
              <a:rPr lang="en-US" u="sng" dirty="0"/>
              <a:t>participate in a </a:t>
            </a:r>
            <a:r>
              <a:rPr lang="en-US" u="sng" dirty="0" smtClean="0"/>
              <a:t>teacher-conducted controlled experiment</a:t>
            </a:r>
            <a:r>
              <a:rPr lang="en-US" dirty="0" smtClean="0"/>
              <a:t>. </a:t>
            </a:r>
            <a:r>
              <a:rPr lang="en-US" dirty="0"/>
              <a:t>Using stopwatches, meter sticks, </a:t>
            </a:r>
            <a:r>
              <a:rPr lang="en-US" dirty="0" smtClean="0"/>
              <a:t>and protractors (</a:t>
            </a:r>
            <a:r>
              <a:rPr lang="en-US" dirty="0"/>
              <a:t>under </a:t>
            </a:r>
            <a:r>
              <a:rPr lang="en-US" dirty="0" smtClean="0"/>
              <a:t>constant </a:t>
            </a:r>
            <a:r>
              <a:rPr lang="en-US" dirty="0"/>
              <a:t>“g ”</a:t>
            </a:r>
            <a:r>
              <a:rPr lang="en-US" dirty="0" smtClean="0"/>
              <a:t>), they collect </a:t>
            </a:r>
            <a:r>
              <a:rPr lang="en-US" dirty="0"/>
              <a:t>data to determine the </a:t>
            </a:r>
            <a:r>
              <a:rPr lang="en-US" dirty="0" smtClean="0"/>
              <a:t>exact relationship </a:t>
            </a:r>
            <a:r>
              <a:rPr lang="en-US" dirty="0"/>
              <a:t>between </a:t>
            </a:r>
            <a:r>
              <a:rPr lang="en-US" dirty="0" smtClean="0"/>
              <a:t>length and period. </a:t>
            </a:r>
            <a:endParaRPr lang="en-US" dirty="0"/>
          </a:p>
        </p:txBody>
      </p:sp>
      <p:pic>
        <p:nvPicPr>
          <p:cNvPr id="4" name="Picture 3" descr="Screen Shot 2014-05-26 at 11.0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301" y="274638"/>
            <a:ext cx="874482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269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Inquiry Lesson - Determine </a:t>
            </a:r>
            <a:r>
              <a:rPr lang="en-US" dirty="0"/>
              <a:t>the </a:t>
            </a:r>
            <a:r>
              <a:rPr lang="en-US" dirty="0" smtClean="0"/>
              <a:t>relationship </a:t>
            </a:r>
            <a:r>
              <a:rPr lang="en-US" dirty="0"/>
              <a:t>between </a:t>
            </a:r>
            <a:r>
              <a:rPr lang="en-US" dirty="0" smtClean="0"/>
              <a:t>length </a:t>
            </a:r>
            <a:r>
              <a:rPr lang="en-US" dirty="0"/>
              <a:t>and </a:t>
            </a:r>
            <a:r>
              <a:rPr lang="en-US" dirty="0" smtClean="0"/>
              <a:t>period of a simple pendulum.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60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746</Words>
  <Application>Microsoft Macintosh PowerPoint</Application>
  <PresentationFormat>On-screen Show (4:3)</PresentationFormat>
  <Paragraphs>75</Paragraphs>
  <Slides>25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Levels of Inquiry Model of  Science Teaching The Simple Pendulum Learning Sequence</vt:lpstr>
      <vt:lpstr>communication </vt:lpstr>
      <vt:lpstr>communication </vt:lpstr>
      <vt:lpstr>Work Time</vt:lpstr>
      <vt:lpstr>communication </vt:lpstr>
      <vt:lpstr>Work Time</vt:lpstr>
      <vt:lpstr>communication </vt:lpstr>
      <vt:lpstr>Work Time</vt:lpstr>
      <vt:lpstr>communication </vt:lpstr>
      <vt:lpstr>Dimensional Analysis</vt:lpstr>
      <vt:lpstr>communication </vt:lpstr>
      <vt:lpstr>Work Time</vt:lpstr>
      <vt:lpstr>Slide 14</vt:lpstr>
      <vt:lpstr>Best Values</vt:lpstr>
      <vt:lpstr>Error Propagation</vt:lpstr>
      <vt:lpstr>communication </vt:lpstr>
      <vt:lpstr>communication </vt:lpstr>
      <vt:lpstr>Work Time</vt:lpstr>
      <vt:lpstr>communication </vt:lpstr>
      <vt:lpstr>Work Time</vt:lpstr>
      <vt:lpstr>communication </vt:lpstr>
      <vt:lpstr>communication </vt:lpstr>
      <vt:lpstr>communication </vt:lpstr>
      <vt:lpstr>Slide 25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Wenning</dc:creator>
  <cp:lastModifiedBy>Carl Wenning</cp:lastModifiedBy>
  <cp:revision>37</cp:revision>
  <dcterms:created xsi:type="dcterms:W3CDTF">2014-06-02T21:26:33Z</dcterms:created>
  <dcterms:modified xsi:type="dcterms:W3CDTF">2014-06-02T21:34:01Z</dcterms:modified>
</cp:coreProperties>
</file>