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080"/>
    <a:srgbClr val="0080FF"/>
    <a:srgbClr val="6666FF"/>
    <a:srgbClr val="FF8000"/>
    <a:srgbClr val="EC9B50"/>
    <a:srgbClr val="DAD0A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361" autoAdjust="0"/>
    <p:restoredTop sz="90929"/>
  </p:normalViewPr>
  <p:slideViewPr>
    <p:cSldViewPr>
      <p:cViewPr varScale="1">
        <p:scale>
          <a:sx n="124" d="100"/>
          <a:sy n="124" d="100"/>
        </p:scale>
        <p:origin x="-24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pPr>
                <a:defRPr/>
              </a:pPr>
              <a:t>6/2/14 4:35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pPr>
                <a:defRPr/>
              </a:pPr>
              <a:t>6/2/14 4:35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pPr>
                <a:defRPr/>
              </a:pPr>
              <a:t>6/2/14 4:35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pPr>
                <a:defRPr/>
              </a:pPr>
              <a:t>6/2/14 4:35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pPr>
                <a:defRPr/>
              </a:pPr>
              <a:t>6/2/14 4:35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pPr>
                <a:defRPr/>
              </a:pPr>
              <a:t>6/2/14 4:35 PM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pPr>
                <a:defRPr/>
              </a:pPr>
              <a:t>6/2/14 4:35 PM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pPr>
                <a:defRPr/>
              </a:pPr>
              <a:t>6/2/14 4:35 PM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pPr>
                <a:defRPr/>
              </a:pPr>
              <a:t>6/2/14 4:35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pPr>
                <a:defRPr/>
              </a:pPr>
              <a:t>6/2/14 4:35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216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dirty="0" smtClean="0"/>
              <a:t>Second </a:t>
            </a:r>
            <a:r>
              <a:rPr lang="en-US" dirty="0"/>
              <a:t>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Calibri"/>
                <a:ea typeface="+mn-ea"/>
                <a:cs typeface="Calibri"/>
              </a:defRPr>
            </a:lvl1pPr>
          </a:lstStyle>
          <a:p>
            <a:pPr>
              <a:defRPr/>
            </a:pPr>
            <a:fld id="{B4BBC32B-BD49-FE49-87F7-C2AFB81F02A0}" type="datetime9">
              <a:rPr lang="en-US" smtClean="0"/>
              <a:pPr>
                <a:defRPr/>
              </a:pPr>
              <a:t>6/2/14 4:35 PM</a:t>
            </a:fld>
            <a:endParaRPr lang="en-US" dirty="0"/>
          </a:p>
        </p:txBody>
      </p:sp>
      <p:sp>
        <p:nvSpPr>
          <p:cNvPr id="1038" name="Rectangle 14"/>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Calibri"/>
                <a:cs typeface="Calibri"/>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Calibri"/>
          <a:ea typeface="ＭＳ Ｐゴシック" charset="0"/>
          <a:cs typeface="Calibri"/>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Calibri"/>
          <a:ea typeface="ＭＳ Ｐゴシック" charset="0"/>
          <a:cs typeface="Calibri"/>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Calibri"/>
          <a:ea typeface="ＭＳ Ｐゴシック" charset="0"/>
          <a:cs typeface="Calibri"/>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Calibri"/>
          <a:ea typeface="ＭＳ Ｐゴシック" charset="0"/>
          <a:cs typeface="Calibri"/>
        </a:defRPr>
      </a:lvl3pPr>
      <a:lvl4pPr marL="1371600" indent="0" algn="l" rtl="0" eaLnBrk="0" fontAlgn="base" hangingPunct="0">
        <a:spcBef>
          <a:spcPct val="20000"/>
        </a:spcBef>
        <a:spcAft>
          <a:spcPct val="0"/>
        </a:spcAft>
        <a:buClr>
          <a:schemeClr val="bg1"/>
        </a:buClr>
        <a:buNone/>
        <a:defRPr sz="2000" b="1" i="1">
          <a:solidFill>
            <a:srgbClr val="000000"/>
          </a:solidFill>
          <a:latin typeface="Calibri"/>
          <a:ea typeface="ＭＳ Ｐゴシック" charset="0"/>
          <a:cs typeface="Calibri"/>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4400" b="1" dirty="0" smtClean="0"/>
              <a:t>Intellectual Process Skills</a:t>
            </a:r>
            <a:br>
              <a:rPr lang="en-US" sz="4400" b="1" dirty="0" smtClean="0"/>
            </a:br>
            <a:r>
              <a:rPr lang="en-US" sz="4400" dirty="0" smtClean="0">
                <a:solidFill>
                  <a:srgbClr val="808080"/>
                </a:solidFill>
              </a:rPr>
              <a:t>(within Levels of Inquiry)</a:t>
            </a:r>
            <a:endParaRPr lang="en-US" sz="4400" dirty="0">
              <a:solidFill>
                <a:srgbClr val="808080"/>
              </a:solidFill>
            </a:endParaRPr>
          </a:p>
        </p:txBody>
      </p:sp>
      <p:sp>
        <p:nvSpPr>
          <p:cNvPr id="2" name="Subtitle 1"/>
          <p:cNvSpPr>
            <a:spLocks noGrp="1"/>
          </p:cNvSpPr>
          <p:nvPr>
            <p:ph type="subTitle" idx="1"/>
          </p:nvPr>
        </p:nvSpPr>
        <p:spPr>
          <a:xfrm>
            <a:off x="1371600" y="3581400"/>
            <a:ext cx="6400800" cy="2057400"/>
          </a:xfrm>
        </p:spPr>
        <p:txBody>
          <a:bodyPr/>
          <a:lstStyle/>
          <a:p>
            <a:r>
              <a:rPr lang="en-US" sz="2400" b="0" dirty="0">
                <a:solidFill>
                  <a:schemeClr val="tx1"/>
                </a:solidFill>
              </a:rPr>
              <a:t>Dr. Carl J. Wenning</a:t>
            </a:r>
          </a:p>
          <a:p>
            <a:r>
              <a:rPr lang="en-US" sz="2400" b="0" dirty="0">
                <a:solidFill>
                  <a:schemeClr val="tx1"/>
                </a:solidFill>
              </a:rPr>
              <a:t>Department of Physics</a:t>
            </a:r>
          </a:p>
          <a:p>
            <a:r>
              <a:rPr lang="en-US" sz="2400" b="0" dirty="0">
                <a:solidFill>
                  <a:schemeClr val="tx1"/>
                </a:solidFill>
              </a:rPr>
              <a:t>Illinois State </a:t>
            </a:r>
            <a:r>
              <a:rPr lang="en-US" sz="2400" b="0" dirty="0" smtClean="0">
                <a:solidFill>
                  <a:schemeClr val="tx1"/>
                </a:solidFill>
              </a:rPr>
              <a:t>University</a:t>
            </a:r>
          </a:p>
          <a:p>
            <a:r>
              <a:rPr lang="en-US" sz="2400" b="0" dirty="0" smtClean="0">
                <a:solidFill>
                  <a:schemeClr val="tx1"/>
                </a:solidFill>
              </a:rPr>
              <a:t>Normal, Illinois  USA</a:t>
            </a:r>
            <a:endParaRPr lang="en-US" sz="2400"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Intellectual Skills and Levels of Inquiry</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9</a:t>
            </a:fld>
            <a:endParaRPr lang="en-US"/>
          </a:p>
        </p:txBody>
      </p:sp>
      <p:sp>
        <p:nvSpPr>
          <p:cNvPr id="6" name="Rectangle 5"/>
          <p:cNvSpPr/>
          <p:nvPr/>
        </p:nvSpPr>
        <p:spPr>
          <a:xfrm>
            <a:off x="2286000" y="3013502"/>
            <a:ext cx="4572000" cy="461665"/>
          </a:xfrm>
          <a:prstGeom prst="rect">
            <a:avLst/>
          </a:prstGeom>
        </p:spPr>
        <p:txBody>
          <a:bodyPr>
            <a:spAutoFit/>
          </a:bodyPr>
          <a:lstStyle/>
          <a:p>
            <a:endParaRPr lang="en-US" dirty="0"/>
          </a:p>
        </p:txBody>
      </p:sp>
      <p:pic>
        <p:nvPicPr>
          <p:cNvPr id="10" name="table"/>
          <p:cNvPicPr>
            <a:picLocks noChangeAspect="1"/>
          </p:cNvPicPr>
          <p:nvPr/>
        </p:nvPicPr>
        <p:blipFill>
          <a:blip r:embed="rId2"/>
          <a:stretch>
            <a:fillRect/>
          </a:stretch>
        </p:blipFill>
        <p:spPr>
          <a:xfrm>
            <a:off x="457200" y="1524000"/>
            <a:ext cx="8305800" cy="426315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409227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Rudimentary: Discovery Learning</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Classifying</a:t>
            </a:r>
          </a:p>
          <a:p>
            <a:pPr marL="457200" indent="-457200" algn="l">
              <a:buClrTx/>
              <a:buSzPct val="100000"/>
              <a:buFont typeface="Arial"/>
              <a:buChar char="•"/>
            </a:pPr>
            <a:r>
              <a:rPr lang="en-US" b="0" dirty="0"/>
              <a:t>Ordering</a:t>
            </a:r>
          </a:p>
          <a:p>
            <a:pPr marL="457200" indent="-457200" algn="l">
              <a:buClrTx/>
              <a:buSzPct val="100000"/>
              <a:buFont typeface="Arial"/>
              <a:buChar char="•"/>
            </a:pPr>
            <a:r>
              <a:rPr lang="en-US" b="0" dirty="0"/>
              <a:t>Observing</a:t>
            </a:r>
          </a:p>
          <a:p>
            <a:pPr marL="457200" indent="-457200" algn="l">
              <a:buClrTx/>
              <a:buSzPct val="100000"/>
              <a:buFont typeface="Arial"/>
              <a:buChar char="•"/>
            </a:pPr>
            <a:r>
              <a:rPr lang="en-US" b="0" dirty="0"/>
              <a:t>Acquiring qualitative data</a:t>
            </a:r>
          </a:p>
          <a:p>
            <a:pPr marL="457200" indent="-457200" algn="l">
              <a:buClrTx/>
              <a:buSzPct val="100000"/>
              <a:buFont typeface="Arial"/>
              <a:buChar char="•"/>
            </a:pPr>
            <a:r>
              <a:rPr lang="en-US" b="0" dirty="0"/>
              <a:t>Formulating concepts</a:t>
            </a:r>
          </a:p>
          <a:p>
            <a:pPr marL="457200" indent="-457200" algn="l">
              <a:buClrTx/>
              <a:buSzPct val="100000"/>
              <a:buFont typeface="Arial"/>
              <a:buChar char="•"/>
            </a:pPr>
            <a:r>
              <a:rPr lang="en-US" b="0" dirty="0"/>
              <a:t>Drawing conclusions</a:t>
            </a:r>
          </a:p>
          <a:p>
            <a:pPr marL="457200" indent="-457200" algn="l">
              <a:buClrTx/>
              <a:buSzPct val="100000"/>
              <a:buFont typeface="Arial"/>
              <a:buChar char="•"/>
            </a:pPr>
            <a:r>
              <a:rPr lang="en-US" b="0" dirty="0"/>
              <a:t>Communicating results</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497814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Interactive Demonstrations</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Estimating</a:t>
            </a:r>
          </a:p>
          <a:p>
            <a:pPr marL="457200" indent="-457200" algn="l">
              <a:buClrTx/>
              <a:buSzPct val="100000"/>
              <a:buFont typeface="Arial"/>
              <a:buChar char="•"/>
            </a:pPr>
            <a:r>
              <a:rPr lang="en-US" b="0" dirty="0"/>
              <a:t>Predicting</a:t>
            </a:r>
          </a:p>
          <a:p>
            <a:pPr marL="457200" indent="-457200" algn="l">
              <a:buClrTx/>
              <a:buSzPct val="100000"/>
              <a:buFont typeface="Arial"/>
              <a:buChar char="•"/>
            </a:pPr>
            <a:r>
              <a:rPr lang="en-US" b="0" dirty="0"/>
              <a:t>Using proportional thinking</a:t>
            </a:r>
          </a:p>
          <a:p>
            <a:pPr marL="457200" indent="-457200" algn="l">
              <a:buClrTx/>
              <a:buSzPct val="100000"/>
              <a:buFont typeface="Arial"/>
              <a:buChar char="•"/>
            </a:pPr>
            <a:r>
              <a:rPr lang="en-US" b="0" dirty="0"/>
              <a:t>Using conditional thinking</a:t>
            </a:r>
          </a:p>
          <a:p>
            <a:pPr marL="457200" indent="-457200" algn="l">
              <a:buClrTx/>
              <a:buSzPct val="100000"/>
              <a:buFont typeface="Arial"/>
              <a:buChar char="•"/>
            </a:pPr>
            <a:r>
              <a:rPr lang="en-US" b="0" dirty="0"/>
              <a:t>Explaining</a:t>
            </a:r>
          </a:p>
          <a:p>
            <a:pPr marL="457200" indent="-457200" algn="l">
              <a:buClrTx/>
              <a:buSzPct val="100000"/>
              <a:buFont typeface="Arial"/>
              <a:buChar char="•"/>
            </a:pPr>
            <a:r>
              <a:rPr lang="en-US" b="0" dirty="0"/>
              <a:t>Formulating and revising scientific explanations using logic and evidence</a:t>
            </a:r>
          </a:p>
          <a:p>
            <a:pPr marL="457200" indent="-457200" algn="l">
              <a:buClrTx/>
              <a:buSzPct val="100000"/>
              <a:buFont typeface="Arial"/>
              <a:buChar char="•"/>
            </a:pPr>
            <a:r>
              <a:rPr lang="en-US" b="0" dirty="0"/>
              <a:t>Recognizing and analyzing alternative explanations and models</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763796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Intermediate: Inquiry Lessons</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Applying information</a:t>
            </a:r>
          </a:p>
          <a:p>
            <a:pPr marL="457200" indent="-457200" algn="l">
              <a:buClrTx/>
              <a:buSzPct val="100000"/>
              <a:buFont typeface="Arial"/>
              <a:buChar char="•"/>
            </a:pPr>
            <a:r>
              <a:rPr lang="en-US" b="0" dirty="0"/>
              <a:t>Using correlational thinking</a:t>
            </a:r>
          </a:p>
          <a:p>
            <a:pPr marL="457200" indent="-457200" algn="l">
              <a:buClrTx/>
              <a:buSzPct val="100000"/>
              <a:buFont typeface="Arial"/>
              <a:buChar char="•"/>
            </a:pPr>
            <a:r>
              <a:rPr lang="en-US" b="0" dirty="0"/>
              <a:t>Using combinatorial thinking</a:t>
            </a:r>
          </a:p>
          <a:p>
            <a:pPr marL="457200" indent="-457200" algn="l">
              <a:buClrTx/>
              <a:buSzPct val="100000"/>
              <a:buFont typeface="Arial"/>
              <a:buChar char="•"/>
            </a:pPr>
            <a:r>
              <a:rPr lang="en-US" b="0" dirty="0"/>
              <a:t>Helping with the design and execution of controlled scientific experiments</a:t>
            </a:r>
          </a:p>
          <a:p>
            <a:pPr marL="457200" indent="-457200" algn="l">
              <a:buClrTx/>
              <a:buSzPct val="100000"/>
              <a:buFont typeface="Arial"/>
              <a:buChar char="•"/>
            </a:pPr>
            <a:r>
              <a:rPr lang="en-US" b="0" dirty="0"/>
              <a:t>Measuring</a:t>
            </a:r>
          </a:p>
          <a:p>
            <a:pPr marL="457200" indent="-457200" algn="l">
              <a:buClrTx/>
              <a:buSzPct val="100000"/>
              <a:buFont typeface="Arial"/>
              <a:buChar char="•"/>
            </a:pPr>
            <a:r>
              <a:rPr lang="en-US" b="0" dirty="0"/>
              <a:t>Collecting and recording quantitative data</a:t>
            </a:r>
          </a:p>
          <a:p>
            <a:pPr marL="457200" indent="-457200" algn="l">
              <a:buClrTx/>
              <a:buSzPct val="100000"/>
              <a:buFont typeface="Arial"/>
              <a:buChar char="•"/>
            </a:pPr>
            <a:r>
              <a:rPr lang="en-US" b="0" dirty="0"/>
              <a:t>Making simple sense of quantitative data</a:t>
            </a:r>
          </a:p>
          <a:p>
            <a:pPr marL="457200" indent="-457200" algn="l">
              <a:buClrTx/>
              <a:buSzPct val="100000"/>
              <a:buFont typeface="Arial"/>
              <a:buChar char="•"/>
            </a:pPr>
            <a:r>
              <a:rPr lang="en-US" b="0" dirty="0"/>
              <a:t>Describing relationships</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13732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Integrated: Inquiry Labs</a:t>
            </a:r>
          </a:p>
        </p:txBody>
      </p:sp>
      <p:sp>
        <p:nvSpPr>
          <p:cNvPr id="3" name="Content Placeholder 2"/>
          <p:cNvSpPr>
            <a:spLocks noGrp="1"/>
          </p:cNvSpPr>
          <p:nvPr>
            <p:ph idx="1"/>
          </p:nvPr>
        </p:nvSpPr>
        <p:spPr>
          <a:xfrm>
            <a:off x="685800" y="1600200"/>
            <a:ext cx="7924800" cy="3962400"/>
          </a:xfrm>
        </p:spPr>
        <p:txBody>
          <a:bodyPr/>
          <a:lstStyle/>
          <a:p>
            <a:pPr marL="457200" indent="-457200" algn="l">
              <a:buClrTx/>
              <a:buSzPct val="100000"/>
              <a:buFont typeface="Arial"/>
              <a:buChar char="•"/>
            </a:pPr>
            <a:r>
              <a:rPr lang="en-US" b="0" dirty="0"/>
              <a:t>Defining the problem and the system to be studied</a:t>
            </a:r>
          </a:p>
          <a:p>
            <a:pPr marL="457200" indent="-457200" algn="l">
              <a:buClrTx/>
              <a:buSzPct val="100000"/>
              <a:buFont typeface="Arial"/>
              <a:buChar char="•"/>
            </a:pPr>
            <a:r>
              <a:rPr lang="en-US" b="0" dirty="0"/>
              <a:t>Distinguishing independent from dependent variables</a:t>
            </a:r>
          </a:p>
          <a:p>
            <a:pPr marL="457200" indent="-457200" algn="l">
              <a:buClrTx/>
              <a:buSzPct val="100000"/>
              <a:buFont typeface="Arial"/>
              <a:buChar char="•"/>
            </a:pPr>
            <a:r>
              <a:rPr lang="en-US" b="0" dirty="0"/>
              <a:t>Designing and conducting controlled scientific investigations</a:t>
            </a:r>
          </a:p>
          <a:p>
            <a:pPr marL="457200" indent="-457200" algn="l">
              <a:buClrTx/>
              <a:buSzPct val="100000"/>
              <a:buFont typeface="Arial"/>
              <a:buChar char="•"/>
            </a:pPr>
            <a:r>
              <a:rPr lang="en-US" b="0" dirty="0"/>
              <a:t>Using probabilistic thinking</a:t>
            </a:r>
          </a:p>
          <a:p>
            <a:pPr marL="457200" indent="-457200" algn="l">
              <a:buClrTx/>
              <a:buSzPct val="100000"/>
              <a:buFont typeface="Arial"/>
              <a:buChar char="•"/>
            </a:pPr>
            <a:r>
              <a:rPr lang="en-US" b="0" dirty="0"/>
              <a:t>Using technology and math during investigations</a:t>
            </a:r>
          </a:p>
          <a:p>
            <a:pPr marL="457200" indent="-457200" algn="l">
              <a:buClrTx/>
              <a:buSzPct val="100000"/>
              <a:buFont typeface="Arial"/>
              <a:buChar char="•"/>
            </a:pPr>
            <a:r>
              <a:rPr lang="en-US" b="0" dirty="0"/>
              <a:t>Establishing laws on the basis of evidence and logic</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1436807"/>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Culminating: Real-world Applications</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Collecting and evaluating data from various sources</a:t>
            </a:r>
          </a:p>
          <a:p>
            <a:pPr marL="457200" indent="-457200" algn="l">
              <a:buClrTx/>
              <a:buSzPct val="100000"/>
              <a:buFont typeface="Arial"/>
              <a:buChar char="•"/>
            </a:pPr>
            <a:r>
              <a:rPr lang="en-US" b="0" dirty="0"/>
              <a:t>Making and defending evidence-based conclusions and judgments of arguments based on the logical interpretation of scientific evidence and other criteria.</a:t>
            </a:r>
          </a:p>
          <a:p>
            <a:pPr marL="457200" indent="-457200" algn="l">
              <a:buClrTx/>
              <a:buSzPct val="100000"/>
              <a:buFont typeface="Arial"/>
              <a:buChar char="•"/>
            </a:pPr>
            <a:r>
              <a:rPr lang="en-US" b="0" dirty="0"/>
              <a:t>Solving complex real-world problems</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605024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Advanced: Hypothetical Inquiry</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Creating abstract hypothetical explanations</a:t>
            </a:r>
          </a:p>
          <a:p>
            <a:pPr marL="457200" indent="-457200" algn="l">
              <a:buClrTx/>
              <a:buSzPct val="100000"/>
              <a:buFont typeface="Arial"/>
              <a:buChar char="•"/>
            </a:pPr>
            <a:r>
              <a:rPr lang="en-US" b="0" dirty="0"/>
              <a:t>Analyzing and evaluating scientific arguments</a:t>
            </a:r>
          </a:p>
          <a:p>
            <a:pPr marL="457200" indent="-457200" algn="l">
              <a:buClrTx/>
              <a:buSzPct val="100000"/>
              <a:buFont typeface="Arial"/>
              <a:buChar char="•"/>
            </a:pPr>
            <a:r>
              <a:rPr lang="en-US" b="0" dirty="0"/>
              <a:t>Thinking analogically</a:t>
            </a:r>
          </a:p>
          <a:p>
            <a:pPr marL="457200" indent="-457200" algn="l">
              <a:buClrTx/>
              <a:buSzPct val="100000"/>
              <a:buFont typeface="Arial"/>
              <a:buChar char="•"/>
            </a:pPr>
            <a:r>
              <a:rPr lang="en-US" b="0" dirty="0"/>
              <a:t>Generating predictions through the process of deduction</a:t>
            </a:r>
          </a:p>
          <a:p>
            <a:pPr marL="457200" indent="-457200" algn="l">
              <a:buClrTx/>
              <a:buSzPct val="100000"/>
              <a:buFont typeface="Arial"/>
              <a:buChar char="•"/>
            </a:pPr>
            <a:r>
              <a:rPr lang="en-US" b="0" dirty="0"/>
              <a:t>Evaluating and revising hypotheses in light of new evidence</a:t>
            </a:r>
          </a:p>
          <a:p>
            <a:pPr marL="457200" indent="-457200" algn="l">
              <a:buClrTx/>
              <a:buSzPct val="100000"/>
              <a:buFont typeface="Arial"/>
              <a:buChar char="•"/>
            </a:pPr>
            <a:r>
              <a:rPr lang="en-US" b="0" dirty="0"/>
              <a:t>Creating a unique communication</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4:37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8196926"/>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the </a:t>
            </a:r>
            <a:r>
              <a:rPr lang="en-US" b="1" dirty="0" smtClean="0"/>
              <a:t>Intellectual </a:t>
            </a:r>
            <a:r>
              <a:rPr lang="en-US" b="1" dirty="0"/>
              <a:t>Classroom</a:t>
            </a:r>
          </a:p>
        </p:txBody>
      </p:sp>
      <p:sp>
        <p:nvSpPr>
          <p:cNvPr id="3" name="Content Placeholder 2"/>
          <p:cNvSpPr>
            <a:spLocks noGrp="1"/>
          </p:cNvSpPr>
          <p:nvPr>
            <p:ph idx="1"/>
          </p:nvPr>
        </p:nvSpPr>
        <p:spPr/>
        <p:txBody>
          <a:bodyPr/>
          <a:lstStyle/>
          <a:p>
            <a:pPr algn="l"/>
            <a:r>
              <a:rPr lang="en-US" b="0" dirty="0" smtClean="0"/>
              <a:t>What is seen in a classroom where a teacher promotes intellectual process skills?</a:t>
            </a:r>
          </a:p>
          <a:p>
            <a:pPr marL="457200" indent="-457200" algn="l">
              <a:buClrTx/>
              <a:buSzPct val="100000"/>
              <a:buFont typeface="Arial"/>
              <a:buChar char="•"/>
            </a:pPr>
            <a:r>
              <a:rPr lang="en-US" b="0" dirty="0" smtClean="0"/>
              <a:t>A “centered” classroom (student, knowledge, community and assessment centered)</a:t>
            </a:r>
          </a:p>
          <a:p>
            <a:pPr marL="457200" indent="-457200" algn="l">
              <a:buClrTx/>
              <a:buSzPct val="100000"/>
              <a:buFont typeface="Arial"/>
              <a:buChar char="•"/>
            </a:pPr>
            <a:r>
              <a:rPr lang="en-US" b="0" dirty="0" smtClean="0"/>
              <a:t>Inquiry-oriented learning - students cooperatively constructing knowledge from experience</a:t>
            </a:r>
          </a:p>
          <a:p>
            <a:pPr marL="457200" indent="-457200" algn="l">
              <a:buClrTx/>
              <a:buSzPct val="100000"/>
              <a:buFont typeface="Arial"/>
              <a:buChar char="•"/>
            </a:pPr>
            <a:r>
              <a:rPr lang="en-US" b="0" dirty="0" smtClean="0"/>
              <a:t>Students applying new knowledge to complex, authentic  real-world problems, not merely textbook “puzzles”, using project- and problem-based strategies</a:t>
            </a:r>
          </a:p>
          <a:p>
            <a:pPr marL="914400" lvl="1" indent="-457200">
              <a:buClrTx/>
              <a:buSzPct val="100000"/>
              <a:buFont typeface="Arial"/>
              <a:buChar char="•"/>
            </a:pPr>
            <a:endParaRPr lang="en-US"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4:37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3909176"/>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t>
            </a:r>
            <a:r>
              <a:rPr lang="en-US" b="1" dirty="0" smtClean="0"/>
              <a:t>he Intellectual Classroom Teacher</a:t>
            </a:r>
            <a:endParaRPr lang="en-US" b="1" dirty="0"/>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smtClean="0"/>
              <a:t>Teacher understands </a:t>
            </a:r>
            <a:r>
              <a:rPr lang="en-US" b="0" dirty="0" smtClean="0"/>
              <a:t>both the content and process of science.</a:t>
            </a:r>
          </a:p>
          <a:p>
            <a:pPr marL="457200" indent="-457200" algn="l">
              <a:buClrTx/>
              <a:buSzPct val="100000"/>
              <a:buFont typeface="Arial"/>
              <a:buChar char="•"/>
            </a:pPr>
            <a:r>
              <a:rPr lang="en-US" b="0" dirty="0" smtClean="0"/>
              <a:t>Teacher </a:t>
            </a:r>
            <a:r>
              <a:rPr lang="en-US" b="0" dirty="0" smtClean="0"/>
              <a:t>intentionally </a:t>
            </a:r>
            <a:r>
              <a:rPr lang="en-US" b="0" dirty="0" smtClean="0"/>
              <a:t>incorporates </a:t>
            </a:r>
            <a:r>
              <a:rPr lang="en-US" b="0" dirty="0" smtClean="0"/>
              <a:t>intellectual skills through proper planning, teaching, and assessing.</a:t>
            </a:r>
          </a:p>
          <a:p>
            <a:pPr marL="457200" indent="-457200" algn="l">
              <a:buClrTx/>
              <a:buSzPct val="100000"/>
              <a:buFont typeface="Arial"/>
              <a:buChar char="•"/>
            </a:pPr>
            <a:r>
              <a:rPr lang="en-US" b="0" dirty="0" smtClean="0"/>
              <a:t>Teacher </a:t>
            </a:r>
            <a:r>
              <a:rPr lang="en-US" b="0" dirty="0" smtClean="0"/>
              <a:t>wisely </a:t>
            </a:r>
            <a:r>
              <a:rPr lang="en-US" b="0" dirty="0" smtClean="0"/>
              <a:t>uses </a:t>
            </a:r>
            <a:r>
              <a:rPr lang="en-US" b="0" dirty="0" smtClean="0"/>
              <a:t>a wide range of the Levels of Inquiry Method of Science Teaching</a:t>
            </a:r>
            <a:r>
              <a:rPr lang="en-US" b="0" dirty="0" smtClean="0"/>
              <a:t>.</a:t>
            </a:r>
          </a:p>
          <a:p>
            <a:pPr marL="457200" indent="-457200" algn="l">
              <a:buClrTx/>
              <a:buSzPct val="100000"/>
              <a:buFont typeface="Arial"/>
              <a:buChar char="•"/>
            </a:pPr>
            <a:r>
              <a:rPr lang="en-US" b="0" dirty="0" smtClean="0"/>
              <a:t>Teacher uses four “centers” of teaching: student, community, knowledge, and assessment.</a:t>
            </a:r>
            <a:endParaRPr lang="en-US"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4:37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284782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The Value of an Education</a:t>
            </a:r>
          </a:p>
        </p:txBody>
      </p:sp>
      <p:sp>
        <p:nvSpPr>
          <p:cNvPr id="10" name="Content Placeholder 9"/>
          <p:cNvSpPr>
            <a:spLocks noGrp="1"/>
          </p:cNvSpPr>
          <p:nvPr>
            <p:ph idx="1"/>
          </p:nvPr>
        </p:nvSpPr>
        <p:spPr/>
        <p:txBody>
          <a:bodyPr/>
          <a:lstStyle/>
          <a:p>
            <a:pPr algn="l"/>
            <a:endParaRPr lang="en-US" b="0" i="1" dirty="0" smtClean="0"/>
          </a:p>
          <a:p>
            <a:pPr algn="l"/>
            <a:r>
              <a:rPr lang="en-US" b="0" i="1" dirty="0" smtClean="0"/>
              <a:t>It </a:t>
            </a:r>
            <a:r>
              <a:rPr lang="en-US" b="0" i="1" dirty="0"/>
              <a:t>is not so very important for a person to learn facts…. He can learn them from books. The value of an education…is not the learning of many facts, but the training of the mind to think something that cannot be learned from textbooks.</a:t>
            </a:r>
          </a:p>
          <a:p>
            <a:pPr algn="r"/>
            <a:endParaRPr lang="en-US" b="0" dirty="0"/>
          </a:p>
          <a:p>
            <a:pPr algn="r"/>
            <a:r>
              <a:rPr lang="en-US" b="0" dirty="0"/>
              <a:t>Albert Einstein</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100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cs typeface="Calibri"/>
              </a:rPr>
              <a:t>Traditional Textbook Learning</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latin typeface="Calibri"/>
                <a:cs typeface="Calibri"/>
              </a:rPr>
              <a:t>Loss of retention after learning from </a:t>
            </a:r>
            <a:r>
              <a:rPr lang="en-US" b="0" dirty="0" smtClean="0">
                <a:latin typeface="Calibri"/>
                <a:cs typeface="Calibri"/>
              </a:rPr>
              <a:t>textbooks:</a:t>
            </a:r>
          </a:p>
          <a:p>
            <a:pPr marL="914400" lvl="1" indent="-457200">
              <a:buClrTx/>
              <a:buSzPct val="80000"/>
              <a:buFont typeface="Courier New"/>
              <a:buChar char="o"/>
            </a:pPr>
            <a:r>
              <a:rPr lang="en-US" sz="2400" b="0" dirty="0" smtClean="0">
                <a:latin typeface="Calibri"/>
                <a:cs typeface="Calibri"/>
              </a:rPr>
              <a:t>After </a:t>
            </a:r>
            <a:r>
              <a:rPr lang="en-US" sz="2400" b="0" dirty="0">
                <a:latin typeface="Calibri"/>
                <a:cs typeface="Calibri"/>
              </a:rPr>
              <a:t>1 day, 46% of material is </a:t>
            </a:r>
            <a:r>
              <a:rPr lang="en-US" sz="2400" b="0" dirty="0" smtClean="0">
                <a:latin typeface="Calibri"/>
                <a:cs typeface="Calibri"/>
              </a:rPr>
              <a:t>forgotten</a:t>
            </a:r>
          </a:p>
          <a:p>
            <a:pPr marL="914400" lvl="1" indent="-457200">
              <a:buClrTx/>
              <a:buSzPct val="80000"/>
              <a:buFont typeface="Courier New"/>
              <a:buChar char="o"/>
            </a:pPr>
            <a:r>
              <a:rPr lang="en-US" sz="2600" b="0" dirty="0" smtClean="0">
                <a:latin typeface="Calibri"/>
                <a:cs typeface="Calibri"/>
              </a:rPr>
              <a:t>After </a:t>
            </a:r>
            <a:r>
              <a:rPr lang="en-US" sz="2600" b="0" dirty="0">
                <a:latin typeface="Calibri"/>
                <a:cs typeface="Calibri"/>
              </a:rPr>
              <a:t>1 week, 65% of material is </a:t>
            </a:r>
            <a:r>
              <a:rPr lang="en-US" sz="2600" b="0" dirty="0" smtClean="0">
                <a:latin typeface="Calibri"/>
                <a:cs typeface="Calibri"/>
              </a:rPr>
              <a:t>forgotten</a:t>
            </a:r>
          </a:p>
          <a:p>
            <a:pPr marL="914400" lvl="1" indent="-457200">
              <a:buClrTx/>
              <a:buSzPct val="80000"/>
              <a:buFont typeface="Courier New"/>
              <a:buChar char="o"/>
            </a:pPr>
            <a:r>
              <a:rPr lang="en-US" sz="2600" b="0" dirty="0" smtClean="0">
                <a:latin typeface="Calibri"/>
                <a:cs typeface="Calibri"/>
              </a:rPr>
              <a:t>After </a:t>
            </a:r>
            <a:r>
              <a:rPr lang="en-US" sz="2600" b="0" dirty="0">
                <a:latin typeface="Calibri"/>
                <a:cs typeface="Calibri"/>
              </a:rPr>
              <a:t>2 weeks, 79% of material is </a:t>
            </a:r>
            <a:r>
              <a:rPr lang="en-US" sz="2600" b="0" dirty="0" smtClean="0">
                <a:latin typeface="Calibri"/>
                <a:cs typeface="Calibri"/>
              </a:rPr>
              <a:t>forgotten</a:t>
            </a:r>
          </a:p>
          <a:p>
            <a:pPr marL="914400" lvl="1" indent="-457200">
              <a:buClrTx/>
              <a:buSzPct val="80000"/>
              <a:buFont typeface="Courier New"/>
              <a:buChar char="o"/>
            </a:pPr>
            <a:r>
              <a:rPr lang="en-US" sz="2600" b="0" dirty="0" smtClean="0">
                <a:latin typeface="Calibri"/>
                <a:cs typeface="Calibri"/>
              </a:rPr>
              <a:t>After 2 months, </a:t>
            </a:r>
            <a:r>
              <a:rPr lang="en-US" sz="2600" b="0" dirty="0">
                <a:latin typeface="Calibri"/>
                <a:cs typeface="Calibri"/>
              </a:rPr>
              <a:t>83% of material is </a:t>
            </a:r>
            <a:r>
              <a:rPr lang="en-US" sz="2600" b="0" dirty="0" smtClean="0">
                <a:latin typeface="Calibri"/>
                <a:cs typeface="Calibri"/>
              </a:rPr>
              <a:t>forgotten</a:t>
            </a:r>
          </a:p>
          <a:p>
            <a:pPr marL="457200" indent="-457200" algn="l">
              <a:buClrTx/>
              <a:buSzPct val="100000"/>
              <a:buFont typeface="Arial"/>
              <a:buChar char="•"/>
            </a:pPr>
            <a:r>
              <a:rPr lang="en-US" b="0" dirty="0" smtClean="0">
                <a:latin typeface="Calibri"/>
                <a:cs typeface="Calibri"/>
              </a:rPr>
              <a:t>What </a:t>
            </a:r>
            <a:r>
              <a:rPr lang="en-US" b="0" dirty="0">
                <a:latin typeface="Calibri"/>
                <a:cs typeface="Calibri"/>
              </a:rPr>
              <a:t>remains </a:t>
            </a:r>
            <a:r>
              <a:rPr lang="en-US" b="0" dirty="0" smtClean="0">
                <a:latin typeface="Calibri"/>
                <a:cs typeface="Calibri"/>
              </a:rPr>
              <a:t>thereafter is </a:t>
            </a:r>
            <a:r>
              <a:rPr lang="en-US" b="0" dirty="0">
                <a:latin typeface="Calibri"/>
                <a:cs typeface="Calibri"/>
              </a:rPr>
              <a:t>the “hidden curriculum” which is not always what we </a:t>
            </a:r>
            <a:r>
              <a:rPr lang="en-US" b="0" dirty="0" smtClean="0">
                <a:latin typeface="Calibri"/>
                <a:cs typeface="Calibri"/>
              </a:rPr>
              <a:t>want…</a:t>
            </a:r>
          </a:p>
          <a:p>
            <a:pPr marL="914400" lvl="1" indent="-457200">
              <a:buClrTx/>
              <a:buSzPct val="100000"/>
              <a:buFont typeface="Arial"/>
              <a:buChar char="•"/>
            </a:pPr>
            <a:r>
              <a:rPr lang="en-US" b="0" dirty="0" smtClean="0">
                <a:latin typeface="Calibri"/>
                <a:cs typeface="Calibri"/>
              </a:rPr>
              <a:t>“Science is difficult and boring.”</a:t>
            </a:r>
          </a:p>
          <a:p>
            <a:pPr marL="914400" lvl="1" indent="-457200">
              <a:buClrTx/>
              <a:buSzPct val="100000"/>
              <a:buFont typeface="Arial"/>
              <a:buChar char="•"/>
            </a:pPr>
            <a:r>
              <a:rPr lang="en-US" b="0" dirty="0" smtClean="0">
                <a:latin typeface="Calibri"/>
                <a:cs typeface="Calibri"/>
              </a:rPr>
              <a:t>“I hate physics and the physics teacher.”</a:t>
            </a:r>
            <a:endParaRPr lang="en-US" b="0" dirty="0">
              <a:latin typeface="Calibri"/>
              <a:cs typeface="Calibri"/>
            </a:endParaRPr>
          </a:p>
          <a:p>
            <a:pPr algn="l"/>
            <a:endParaRPr lang="en-US" b="0" dirty="0">
              <a:latin typeface="Calibri"/>
              <a:cs typeface="Calibri"/>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latin typeface="Calibri"/>
                <a:cs typeface="Calibri"/>
              </a:rPr>
              <a:pPr>
                <a:defRPr/>
              </a:pPr>
              <a:t>6/2/14 4:35 PM</a:t>
            </a:fld>
            <a:endParaRPr lang="en-US">
              <a:latin typeface="Calibri"/>
              <a:cs typeface="Calibri"/>
            </a:endParaRPr>
          </a:p>
        </p:txBody>
      </p:sp>
      <p:sp>
        <p:nvSpPr>
          <p:cNvPr id="5" name="Slide Number Placeholder 4"/>
          <p:cNvSpPr>
            <a:spLocks noGrp="1"/>
          </p:cNvSpPr>
          <p:nvPr>
            <p:ph type="sldNum" sz="quarter" idx="11"/>
          </p:nvPr>
        </p:nvSpPr>
        <p:spPr/>
        <p:txBody>
          <a:bodyPr/>
          <a:lstStyle/>
          <a:p>
            <a:fld id="{B466D7AE-9DD0-0047-8710-40FE432F772C}" type="slidenum">
              <a:rPr lang="en-US" smtClean="0">
                <a:latin typeface="Calibri"/>
                <a:cs typeface="Calibri"/>
              </a:rPr>
              <a:pPr/>
              <a:t>2</a:t>
            </a:fld>
            <a:endParaRPr lang="en-US"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537343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Traditional Teaching</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Based on teacher and textbook authority, not on a legitimate scientific epistemology. Such instructional practices are closely related to religious instruction, not the empiricism of science.</a:t>
            </a:r>
          </a:p>
          <a:p>
            <a:pPr marL="457200" indent="-457200" algn="l">
              <a:buClrTx/>
              <a:buSzPct val="100000"/>
              <a:buFont typeface="Arial"/>
              <a:buChar char="•"/>
            </a:pPr>
            <a:r>
              <a:rPr lang="en-US" b="0" dirty="0"/>
              <a:t>If science is taught as product, and not as both product </a:t>
            </a:r>
            <a:r>
              <a:rPr lang="en-US" b="0" i="1" dirty="0"/>
              <a:t>and </a:t>
            </a:r>
            <a:r>
              <a:rPr lang="en-US" b="0" dirty="0"/>
              <a:t>process, we are teaching history and not science. </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2216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Intellectual Skills in Science</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Intellectual skills consist of two things:</a:t>
            </a:r>
          </a:p>
          <a:p>
            <a:pPr marL="800100" lvl="1" indent="-342900">
              <a:buClrTx/>
              <a:buFont typeface="Courier New"/>
              <a:buChar char="o"/>
            </a:pPr>
            <a:r>
              <a:rPr lang="en-US" b="0" dirty="0"/>
              <a:t>Critical thinking</a:t>
            </a:r>
          </a:p>
          <a:p>
            <a:pPr marL="800100" lvl="1" indent="-342900">
              <a:buClrTx/>
              <a:buFont typeface="Courier New"/>
              <a:buChar char="o"/>
            </a:pPr>
            <a:r>
              <a:rPr lang="en-US" b="0" dirty="0"/>
              <a:t>Scientific reasoning</a:t>
            </a:r>
          </a:p>
          <a:p>
            <a:pPr marL="457200" indent="-457200" algn="l">
              <a:buClrTx/>
              <a:buSzPct val="100000"/>
              <a:buFont typeface="Arial"/>
              <a:buChar char="•"/>
            </a:pPr>
            <a:r>
              <a:rPr lang="en-US" b="0" dirty="0"/>
              <a:t>Thinking and reasoning are not </a:t>
            </a:r>
            <a:r>
              <a:rPr lang="en-US" b="0" dirty="0" smtClean="0"/>
              <a:t>interchangeable </a:t>
            </a:r>
            <a:r>
              <a:rPr lang="en-US" b="0" dirty="0"/>
              <a:t>terms:</a:t>
            </a:r>
          </a:p>
          <a:p>
            <a:pPr marL="800100" lvl="1" indent="-342900">
              <a:buClrTx/>
              <a:buFont typeface="Courier New"/>
              <a:buChar char="o"/>
            </a:pPr>
            <a:r>
              <a:rPr lang="en-US" b="0" dirty="0"/>
              <a:t>Critical thinking is related to determining the worth of something</a:t>
            </a:r>
          </a:p>
          <a:p>
            <a:pPr marL="800100" lvl="1" indent="-342900">
              <a:buClrTx/>
              <a:buFont typeface="Courier New"/>
              <a:buChar char="o"/>
            </a:pPr>
            <a:r>
              <a:rPr lang="en-US" b="0" dirty="0"/>
              <a:t>Scientific reasoning is related to making sense of a set of facts or circumstances</a:t>
            </a:r>
          </a:p>
          <a:p>
            <a:pPr algn="l"/>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768199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Intellectual Skills and Effort</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Intellectual skills do not translate automatically to success; they are only part of a much wider group of requirements given by S = A</a:t>
            </a:r>
            <a:r>
              <a:rPr lang="en-US" b="0" baseline="-25000" dirty="0"/>
              <a:t>i</a:t>
            </a:r>
            <a:r>
              <a:rPr lang="en-US" b="0" dirty="0"/>
              <a:t>A</a:t>
            </a:r>
            <a:r>
              <a:rPr lang="en-US" b="0" baseline="-25000" dirty="0"/>
              <a:t>l</a:t>
            </a:r>
            <a:r>
              <a:rPr lang="en-US" b="0" dirty="0"/>
              <a:t>ME</a:t>
            </a:r>
            <a:r>
              <a:rPr lang="en-US" b="0" baseline="-25000" dirty="0"/>
              <a:t>1</a:t>
            </a:r>
            <a:r>
              <a:rPr lang="en-US" b="0" dirty="0"/>
              <a:t>E</a:t>
            </a:r>
            <a:r>
              <a:rPr lang="en-US" b="0" baseline="-25000" dirty="0"/>
              <a:t>2</a:t>
            </a:r>
            <a:r>
              <a:rPr lang="en-US" b="0" dirty="0"/>
              <a:t>.</a:t>
            </a:r>
          </a:p>
          <a:p>
            <a:pPr marL="457200" indent="-457200" algn="l">
              <a:buClrTx/>
              <a:buSzPct val="100000"/>
              <a:buFont typeface="Arial"/>
              <a:buChar char="•"/>
            </a:pPr>
            <a:r>
              <a:rPr lang="en-US" b="0" dirty="0"/>
              <a:t>Intellectual skills require effort if they are to bear fruit. Consider…</a:t>
            </a:r>
          </a:p>
          <a:p>
            <a:pPr marL="800100" lvl="1" indent="-342900">
              <a:buClrTx/>
              <a:buFont typeface="Courier New"/>
              <a:buChar char="o"/>
            </a:pPr>
            <a:r>
              <a:rPr lang="en-US" b="0" dirty="0"/>
              <a:t>Isaac Newton</a:t>
            </a:r>
          </a:p>
          <a:p>
            <a:pPr marL="800100" lvl="1" indent="-342900">
              <a:buClrTx/>
              <a:buFont typeface="Courier New"/>
              <a:buChar char="o"/>
            </a:pPr>
            <a:r>
              <a:rPr lang="en-US" b="0" dirty="0"/>
              <a:t>Albert Einstein</a:t>
            </a:r>
          </a:p>
          <a:p>
            <a:pPr marL="800100" lvl="1" indent="-342900">
              <a:buClrTx/>
              <a:buFont typeface="Courier New"/>
              <a:buChar char="o"/>
            </a:pPr>
            <a:r>
              <a:rPr lang="en-US" b="0" dirty="0"/>
              <a:t>Charles Darwin</a:t>
            </a:r>
          </a:p>
          <a:p>
            <a:pPr marL="800100" lvl="1" indent="-342900">
              <a:buClrTx/>
              <a:buFont typeface="Courier New"/>
              <a:buChar char="o"/>
            </a:pPr>
            <a:r>
              <a:rPr lang="en-US" b="0" dirty="0"/>
              <a:t>Thomas Edison</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553144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Importance of Intellectual Skills</a:t>
            </a:r>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b="0" dirty="0"/>
              <a:t>Intellectual skills are an essential component of science literacy.</a:t>
            </a:r>
          </a:p>
          <a:p>
            <a:pPr marL="457200" indent="-457200" algn="l">
              <a:buClrTx/>
              <a:buSzPct val="100000"/>
              <a:buFont typeface="Arial"/>
              <a:buChar char="•"/>
            </a:pPr>
            <a:r>
              <a:rPr lang="en-US" b="0" dirty="0"/>
              <a:t>While people might “know” facts, that does not mean that they can use them meaningfully.</a:t>
            </a:r>
          </a:p>
          <a:p>
            <a:pPr marL="457200" indent="-457200" algn="l">
              <a:buClrTx/>
              <a:buSzPct val="100000"/>
              <a:buFont typeface="Arial"/>
              <a:buChar char="•"/>
            </a:pPr>
            <a:r>
              <a:rPr lang="en-US" b="0" dirty="0"/>
              <a:t>We teach facts in high school, but how many graduates know how to apply them to real-world situations?</a:t>
            </a:r>
          </a:p>
          <a:p>
            <a:pPr marL="457200" indent="-457200" algn="l">
              <a:buClrTx/>
              <a:buSzPct val="100000"/>
              <a:buFont typeface="Arial"/>
              <a:buChar char="•"/>
            </a:pPr>
            <a:r>
              <a:rPr lang="en-US" b="0" dirty="0"/>
              <a:t>How many graduates are science literate?</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99740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 Skills</a:t>
            </a:r>
            <a:endParaRPr lang="en-US" b="1" dirty="0"/>
          </a:p>
        </p:txBody>
      </p:sp>
      <p:sp>
        <p:nvSpPr>
          <p:cNvPr id="3" name="Content Placeholder 2"/>
          <p:cNvSpPr>
            <a:spLocks noGrp="1"/>
          </p:cNvSpPr>
          <p:nvPr>
            <p:ph idx="1"/>
          </p:nvPr>
        </p:nvSpPr>
        <p:spPr/>
        <p:txBody>
          <a:bodyPr/>
          <a:lstStyle/>
          <a:p>
            <a:pPr marL="457200" indent="-457200" algn="l">
              <a:buClrTx/>
              <a:buSzPct val="100000"/>
              <a:buFont typeface="Arial"/>
              <a:buChar char="•"/>
            </a:pPr>
            <a:r>
              <a:rPr lang="en-US" sz="2400" b="0" dirty="0" smtClean="0"/>
              <a:t>Identify and clarify problems</a:t>
            </a:r>
          </a:p>
          <a:p>
            <a:pPr marL="457200" indent="-457200" algn="l">
              <a:buClrTx/>
              <a:buSzPct val="100000"/>
              <a:buFont typeface="Arial"/>
              <a:buChar char="•"/>
            </a:pPr>
            <a:r>
              <a:rPr lang="en-US" sz="2400" b="0" dirty="0" smtClean="0"/>
              <a:t>Ask appropriate questions</a:t>
            </a:r>
          </a:p>
          <a:p>
            <a:pPr marL="457200" indent="-457200" algn="l">
              <a:buClrTx/>
              <a:buSzPct val="100000"/>
              <a:buFont typeface="Arial"/>
              <a:buChar char="•"/>
            </a:pPr>
            <a:r>
              <a:rPr lang="en-US" sz="2400" b="0" dirty="0" smtClean="0"/>
              <a:t>Analyze situations</a:t>
            </a:r>
          </a:p>
          <a:p>
            <a:pPr marL="457200" indent="-457200" algn="l">
              <a:buClrTx/>
              <a:buSzPct val="100000"/>
              <a:buFont typeface="Arial"/>
              <a:buChar char="•"/>
            </a:pPr>
            <a:r>
              <a:rPr lang="en-US" sz="2400" b="0" dirty="0" smtClean="0"/>
              <a:t>Distinguish between fact and inference</a:t>
            </a:r>
          </a:p>
          <a:p>
            <a:pPr marL="457200" indent="-457200" algn="l">
              <a:buClrTx/>
              <a:buSzPct val="100000"/>
              <a:buFont typeface="Arial"/>
              <a:buChar char="•"/>
            </a:pPr>
            <a:r>
              <a:rPr lang="en-US" sz="2400" b="0" dirty="0" smtClean="0"/>
              <a:t>Evaluate relevant information and outcomes</a:t>
            </a:r>
          </a:p>
          <a:p>
            <a:pPr marL="457200" indent="-457200" algn="l">
              <a:buClrTx/>
              <a:buSzPct val="100000"/>
              <a:buFont typeface="Arial"/>
              <a:buChar char="•"/>
            </a:pPr>
            <a:r>
              <a:rPr lang="en-US" sz="2400" b="0" dirty="0" smtClean="0"/>
              <a:t>Make predictions</a:t>
            </a:r>
          </a:p>
          <a:p>
            <a:pPr marL="457200" indent="-457200" algn="l">
              <a:buClrTx/>
              <a:buSzPct val="100000"/>
              <a:buFont typeface="Arial"/>
              <a:buChar char="•"/>
            </a:pPr>
            <a:r>
              <a:rPr lang="en-US" sz="2400" b="0" dirty="0" smtClean="0"/>
              <a:t>Identify and evaluate assumptions</a:t>
            </a:r>
          </a:p>
          <a:p>
            <a:pPr marL="457200" indent="-457200" algn="l">
              <a:buClrTx/>
              <a:buSzPct val="100000"/>
              <a:buFont typeface="Arial"/>
              <a:buChar char="•"/>
            </a:pPr>
            <a:r>
              <a:rPr lang="en-US" sz="2400" b="0" dirty="0" smtClean="0"/>
              <a:t>Draw conclusions based on evidence</a:t>
            </a:r>
          </a:p>
          <a:p>
            <a:pPr marL="457200" indent="-457200" algn="l">
              <a:buClrTx/>
              <a:buSzPct val="100000"/>
              <a:buFont typeface="Arial"/>
              <a:buChar char="•"/>
            </a:pPr>
            <a:r>
              <a:rPr lang="en-US" sz="2400" b="0" dirty="0" smtClean="0"/>
              <a:t>Assess one’s own thinking</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579357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Scientific Reasoning Skills</a:t>
            </a:r>
          </a:p>
        </p:txBody>
      </p:sp>
      <p:sp>
        <p:nvSpPr>
          <p:cNvPr id="3" name="Content Placeholder 2"/>
          <p:cNvSpPr>
            <a:spLocks noGrp="1"/>
          </p:cNvSpPr>
          <p:nvPr>
            <p:ph idx="1"/>
          </p:nvPr>
        </p:nvSpPr>
        <p:spPr>
          <a:xfrm>
            <a:off x="685800" y="1600200"/>
            <a:ext cx="8305800" cy="3962400"/>
          </a:xfrm>
        </p:spPr>
        <p:txBody>
          <a:bodyPr/>
          <a:lstStyle/>
          <a:p>
            <a:pPr marL="285750" indent="-285750" algn="l">
              <a:buClrTx/>
              <a:buSzPct val="100000"/>
              <a:buFont typeface="Arial"/>
              <a:buChar char="•"/>
            </a:pPr>
            <a:r>
              <a:rPr lang="en-US" sz="2200" b="0" dirty="0"/>
              <a:t>Raise questions on the basis of observations</a:t>
            </a:r>
          </a:p>
          <a:p>
            <a:pPr marL="285750" indent="-285750" algn="l">
              <a:buClrTx/>
              <a:buSzPct val="100000"/>
              <a:buFont typeface="Arial"/>
              <a:buChar char="•"/>
            </a:pPr>
            <a:r>
              <a:rPr lang="en-US" sz="2200" b="0" dirty="0"/>
              <a:t>Propose hypothetical explanations</a:t>
            </a:r>
          </a:p>
          <a:p>
            <a:pPr marL="285750" indent="-285750" algn="l">
              <a:buClrTx/>
              <a:buSzPct val="100000"/>
              <a:buFont typeface="Arial"/>
              <a:buChar char="•"/>
            </a:pPr>
            <a:r>
              <a:rPr lang="en-US" sz="2200" b="0" dirty="0"/>
              <a:t>Create an observational and/or experimental protocol</a:t>
            </a:r>
          </a:p>
          <a:p>
            <a:pPr marL="285750" indent="-285750" algn="l">
              <a:buClrTx/>
              <a:buSzPct val="100000"/>
              <a:buFont typeface="Arial"/>
              <a:buChar char="•"/>
            </a:pPr>
            <a:r>
              <a:rPr lang="en-US" sz="2200" b="0" dirty="0"/>
              <a:t>Generate predictions on the basis of an available hypothesis</a:t>
            </a:r>
          </a:p>
          <a:p>
            <a:pPr marL="285750" indent="-285750" algn="l">
              <a:buClrTx/>
              <a:buSzPct val="100000"/>
              <a:buFont typeface="Arial"/>
              <a:buChar char="•"/>
            </a:pPr>
            <a:r>
              <a:rPr lang="en-US" sz="2200" b="0" dirty="0"/>
              <a:t>Gather and interpret data from observation and/or experiment</a:t>
            </a:r>
          </a:p>
          <a:p>
            <a:pPr marL="285750" indent="-285750" algn="l">
              <a:buClrTx/>
              <a:buSzPct val="100000"/>
              <a:buFont typeface="Arial"/>
              <a:buChar char="•"/>
            </a:pPr>
            <a:r>
              <a:rPr lang="en-US" sz="2200" b="0" dirty="0"/>
              <a:t>Draw evidence-based conclusions</a:t>
            </a:r>
          </a:p>
          <a:p>
            <a:pPr marL="285750" indent="-285750" algn="l">
              <a:buClrTx/>
              <a:buSzPct val="100000"/>
              <a:buFont typeface="Arial"/>
              <a:buChar char="•"/>
            </a:pPr>
            <a:r>
              <a:rPr lang="en-US" sz="2200" b="0" dirty="0"/>
              <a:t>Employ creative, probabilistic, correlational, and combinatorial thinking as appropriate</a:t>
            </a:r>
          </a:p>
          <a:p>
            <a:pPr marL="285750" indent="-285750" algn="l">
              <a:buClrTx/>
              <a:buSzPct val="100000"/>
              <a:buFont typeface="Arial"/>
              <a:buChar char="•"/>
            </a:pPr>
            <a:r>
              <a:rPr lang="en-US" sz="2200" b="0" dirty="0"/>
              <a:t>Think carefully about assumptions, implications, and consequences</a:t>
            </a:r>
          </a:p>
          <a:p>
            <a:pPr marL="285750" indent="-285750" algn="l">
              <a:buClrTx/>
              <a:buSzPct val="100000"/>
              <a:buFont typeface="Arial"/>
              <a:buChar char="•"/>
            </a:pPr>
            <a:r>
              <a:rPr lang="en-US" sz="2200" b="0" dirty="0"/>
              <a:t>Communicate results clearly, concisely, and accurately</a:t>
            </a:r>
          </a:p>
          <a:p>
            <a:pPr marL="285750" indent="-285750" algn="l">
              <a:buClrTx/>
              <a:buSzPct val="100000"/>
              <a:buFont typeface="Arial"/>
              <a:buChar char="•"/>
            </a:pPr>
            <a:r>
              <a:rPr lang="en-US" sz="2200" b="0" dirty="0"/>
              <a:t>Compare and defend scientific claims</a:t>
            </a:r>
          </a:p>
          <a:p>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6/2/14 4:35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47409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5266</TotalTime>
  <Words>877</Words>
  <Application>Microsoft Macintosh PowerPoint</Application>
  <PresentationFormat>On-screen Show (4:3)</PresentationFormat>
  <Paragraphs>151</Paragraphs>
  <Slides>18</Slides>
  <Notes>1</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Blank Presentation</vt:lpstr>
      <vt:lpstr>Intellectual Process Skills (within Levels of Inquiry)</vt:lpstr>
      <vt:lpstr>The Value of an Education</vt:lpstr>
      <vt:lpstr>Traditional Textbook Learning</vt:lpstr>
      <vt:lpstr>Traditional Teaching</vt:lpstr>
      <vt:lpstr>Intellectual Skills in Science</vt:lpstr>
      <vt:lpstr>Intellectual Skills and Effort</vt:lpstr>
      <vt:lpstr>Importance of Intellectual Skills</vt:lpstr>
      <vt:lpstr>Critical Thinking Skills</vt:lpstr>
      <vt:lpstr>Scientific Reasoning Skills</vt:lpstr>
      <vt:lpstr>Intellectual Skills and Levels of Inquiry</vt:lpstr>
      <vt:lpstr>Rudimentary: Discovery Learning</vt:lpstr>
      <vt:lpstr>Basic: Interactive Demonstrations</vt:lpstr>
      <vt:lpstr>Intermediate: Inquiry Lessons</vt:lpstr>
      <vt:lpstr>Integrated: Inquiry Labs</vt:lpstr>
      <vt:lpstr>Culminating: Real-world Applications</vt:lpstr>
      <vt:lpstr>Advanced: Hypothetical Inquiry</vt:lpstr>
      <vt:lpstr>Characteristics of the Intellectual Classroom</vt:lpstr>
      <vt:lpstr>The Intellectual Classroom Teacher</vt:lpstr>
    </vt:vector>
  </TitlesOfParts>
  <Company>Creative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Carl Wenning</cp:lastModifiedBy>
  <cp:revision>164</cp:revision>
  <cp:lastPrinted>2006-10-05T21:29:32Z</cp:lastPrinted>
  <dcterms:created xsi:type="dcterms:W3CDTF">2014-06-02T21:35:05Z</dcterms:created>
  <dcterms:modified xsi:type="dcterms:W3CDTF">2014-06-02T21:39:53Z</dcterms:modified>
</cp:coreProperties>
</file>