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2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3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25D2-0983-8A44-907A-3926D8EF28E8}" type="datetimeFigureOut">
              <a:rPr lang="en-US" smtClean="0"/>
              <a:pPr/>
              <a:t>6/2/14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25D2-0983-8A44-907A-3926D8EF28E8}" type="datetimeFigureOut">
              <a:rPr lang="en-US" smtClean="0"/>
              <a:pPr/>
              <a:t>6/2/14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B2D4-8B1E-504E-B6CC-A5CA9EEBF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BF2225D2-0983-8A44-907A-3926D8EF28E8}" type="datetimeFigureOut">
              <a:rPr lang="en-US" smtClean="0"/>
              <a:pPr/>
              <a:t>6/2/14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15B2D4-8B1E-504E-B6CC-A5CA9EEBF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25D2-0983-8A44-907A-3926D8EF28E8}" type="datetimeFigureOut">
              <a:rPr lang="en-US" smtClean="0"/>
              <a:pPr/>
              <a:t>6/2/14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B2D4-8B1E-504E-B6CC-A5CA9EEBF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25D2-0983-8A44-907A-3926D8EF28E8}" type="datetimeFigureOut">
              <a:rPr lang="en-US" smtClean="0"/>
              <a:pPr/>
              <a:t>6/2/14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B2D4-8B1E-504E-B6CC-A5CA9EEBF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25D2-0983-8A44-907A-3926D8EF28E8}" type="datetimeFigureOut">
              <a:rPr lang="en-US" smtClean="0"/>
              <a:pPr/>
              <a:t>6/2/14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B2D4-8B1E-504E-B6CC-A5CA9EEBF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25D2-0983-8A44-907A-3926D8EF28E8}" type="datetimeFigureOut">
              <a:rPr lang="en-US" smtClean="0"/>
              <a:pPr/>
              <a:t>6/2/14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25D2-0983-8A44-907A-3926D8EF28E8}" type="datetimeFigureOut">
              <a:rPr lang="en-US" smtClean="0"/>
              <a:pPr/>
              <a:t>6/2/14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B2D4-8B1E-504E-B6CC-A5CA9EEBF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25D2-0983-8A44-907A-3926D8EF28E8}" type="datetimeFigureOut">
              <a:rPr lang="en-US" smtClean="0"/>
              <a:pPr/>
              <a:t>6/2/14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B2D4-8B1E-504E-B6CC-A5CA9EEBF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25D2-0983-8A44-907A-3926D8EF28E8}" type="datetimeFigureOut">
              <a:rPr lang="en-US" smtClean="0"/>
              <a:pPr/>
              <a:t>6/2/14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B2D4-8B1E-504E-B6CC-A5CA9EEBF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25D2-0983-8A44-907A-3926D8EF28E8}" type="datetimeFigureOut">
              <a:rPr lang="en-US" smtClean="0"/>
              <a:pPr/>
              <a:t>6/2/14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B2D4-8B1E-504E-B6CC-A5CA9EEBF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25D2-0983-8A44-907A-3926D8EF28E8}" type="datetimeFigureOut">
              <a:rPr lang="en-US" smtClean="0"/>
              <a:pPr/>
              <a:t>6/2/14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B2D4-8B1E-504E-B6CC-A5CA9EEBF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BF2225D2-0983-8A44-907A-3926D8EF28E8}" type="datetimeFigureOut">
              <a:rPr lang="en-US" smtClean="0"/>
              <a:pPr/>
              <a:t>6/2/14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15B2D4-8B1E-504E-B6CC-A5CA9EEBF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F2225D2-0983-8A44-907A-3926D8EF28E8}" type="datetimeFigureOut">
              <a:rPr lang="en-US" smtClean="0"/>
              <a:pPr/>
              <a:t>6/2/14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F015B2D4-8B1E-504E-B6CC-A5CA9EEBF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carlwenning@gmail.com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29021"/>
            <a:ext cx="9144000" cy="851629"/>
          </a:xfrm>
        </p:spPr>
        <p:txBody>
          <a:bodyPr/>
          <a:lstStyle/>
          <a:p>
            <a:pPr algn="ctr"/>
            <a:r>
              <a:rPr lang="en-US" b="1" i="1" dirty="0" smtClean="0">
                <a:solidFill>
                  <a:schemeClr val="bg2">
                    <a:lumMod val="75000"/>
                  </a:schemeClr>
                </a:solidFill>
                <a:latin typeface="Abadi MT Condensed Extra Bold"/>
                <a:cs typeface="Abadi MT Condensed Extra Bold"/>
              </a:rPr>
              <a:t>Teaching  High</a:t>
            </a:r>
            <a:r>
              <a:rPr lang="en-US" b="1" i="1" dirty="0" smtClean="0">
                <a:solidFill>
                  <a:schemeClr val="bg2">
                    <a:lumMod val="75000"/>
                  </a:schemeClr>
                </a:solidFill>
                <a:latin typeface="Abadi MT Condensed Extra Bold"/>
                <a:cs typeface="Abadi MT Condensed Extra Bold"/>
              </a:rPr>
              <a:t>  School  </a:t>
            </a:r>
            <a:r>
              <a:rPr lang="en-US" b="1" i="1" dirty="0" smtClean="0">
                <a:solidFill>
                  <a:schemeClr val="bg2">
                    <a:lumMod val="75000"/>
                  </a:schemeClr>
                </a:solidFill>
                <a:latin typeface="Abadi MT Condensed Extra Bold"/>
                <a:cs typeface="Abadi MT Condensed Extra Bold"/>
              </a:rPr>
              <a:t>Physics</a:t>
            </a:r>
            <a:endParaRPr lang="en-US" b="1" i="1" dirty="0">
              <a:solidFill>
                <a:schemeClr val="bg2">
                  <a:lumMod val="75000"/>
                </a:schemeClr>
              </a:solidFill>
              <a:latin typeface="Abadi MT Condensed Extra Bold"/>
              <a:cs typeface="Abadi MT Condensed Extra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3655442"/>
            <a:ext cx="7543800" cy="2210117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Dr. Carl J. Wenning</a:t>
            </a:r>
            <a:endParaRPr lang="en-US" dirty="0"/>
          </a:p>
          <a:p>
            <a:pPr algn="ctr"/>
            <a:r>
              <a:rPr lang="en-US" sz="2000" dirty="0" smtClean="0"/>
              <a:t>Illinois State University</a:t>
            </a:r>
            <a:br>
              <a:rPr lang="en-US" sz="2000" dirty="0" smtClean="0"/>
            </a:br>
            <a:r>
              <a:rPr lang="en-US" sz="2000" dirty="0" smtClean="0"/>
              <a:t>&amp;</a:t>
            </a:r>
          </a:p>
          <a:p>
            <a:pPr algn="ctr"/>
            <a:r>
              <a:rPr lang="en-US" sz="2800" dirty="0" smtClean="0"/>
              <a:t>Ms. Rebecca Vieyra</a:t>
            </a:r>
            <a:endParaRPr lang="en-US" dirty="0"/>
          </a:p>
          <a:p>
            <a:pPr algn="ctr"/>
            <a:r>
              <a:rPr lang="en-US" sz="2000" dirty="0" smtClean="0"/>
              <a:t>Carey-Grove High School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9086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dirty="0" smtClean="0"/>
              <a:t>Appendix: Critical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Achievement and Goals</a:t>
            </a:r>
          </a:p>
          <a:p>
            <a:r>
              <a:rPr lang="en-US" sz="3200" dirty="0" smtClean="0"/>
              <a:t>Studying, Learning, Time Management</a:t>
            </a:r>
          </a:p>
          <a:p>
            <a:r>
              <a:rPr lang="en-US" sz="3200" dirty="0" smtClean="0"/>
              <a:t>Professional Development</a:t>
            </a:r>
          </a:p>
          <a:p>
            <a:r>
              <a:rPr lang="en-US" sz="3200" dirty="0" smtClean="0"/>
              <a:t>Personal Development</a:t>
            </a:r>
          </a:p>
          <a:p>
            <a:r>
              <a:rPr lang="en-US" sz="3200" dirty="0" smtClean="0"/>
              <a:t>Personal and Professional Integrity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96001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dirty="0" smtClean="0"/>
              <a:t>Review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5" y="2070846"/>
            <a:ext cx="7531133" cy="4182035"/>
          </a:xfrm>
        </p:spPr>
        <p:txBody>
          <a:bodyPr>
            <a:noAutofit/>
          </a:bodyPr>
          <a:lstStyle/>
          <a:p>
            <a:r>
              <a:rPr lang="en-US" sz="3200" dirty="0" smtClean="0"/>
              <a:t>Modified Delphi Technique:</a:t>
            </a:r>
          </a:p>
          <a:p>
            <a:pPr lvl="1"/>
            <a:r>
              <a:rPr lang="en-US" sz="2400" dirty="0" smtClean="0"/>
              <a:t>Employs a group of reviewers for each chapter</a:t>
            </a:r>
          </a:p>
          <a:p>
            <a:pPr lvl="1"/>
            <a:r>
              <a:rPr lang="en-US" sz="2400" dirty="0"/>
              <a:t>C</a:t>
            </a:r>
            <a:r>
              <a:rPr lang="en-US" sz="2400" dirty="0" smtClean="0"/>
              <a:t>hapter is revised following reviewer comments</a:t>
            </a:r>
          </a:p>
          <a:p>
            <a:pPr lvl="1"/>
            <a:r>
              <a:rPr lang="en-US" sz="2400" dirty="0" smtClean="0"/>
              <a:t>Reviewers vote on suitability of revised chapter</a:t>
            </a:r>
          </a:p>
          <a:p>
            <a:pPr lvl="1"/>
            <a:r>
              <a:rPr lang="en-US" sz="2400" dirty="0" smtClean="0"/>
              <a:t>Chapter must meet with majority approval</a:t>
            </a:r>
          </a:p>
          <a:p>
            <a:r>
              <a:rPr lang="en-US" sz="3200" dirty="0" smtClean="0"/>
              <a:t>Our Process:</a:t>
            </a:r>
          </a:p>
          <a:p>
            <a:pPr lvl="1"/>
            <a:r>
              <a:rPr lang="en-US" sz="2400" dirty="0" smtClean="0"/>
              <a:t>Web-based</a:t>
            </a:r>
          </a:p>
          <a:p>
            <a:pPr lvl="1"/>
            <a:r>
              <a:rPr lang="en-US" sz="2400" dirty="0" smtClean="0"/>
              <a:t>Anonymous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93711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dirty="0" smtClean="0"/>
              <a:t>Review Criteria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800" dirty="0" smtClean="0"/>
              <a:t>Clarity (elaboration, examples, images)</a:t>
            </a:r>
          </a:p>
          <a:p>
            <a:r>
              <a:rPr lang="en-US" sz="2800" dirty="0" smtClean="0"/>
              <a:t>Accuracy (correct, representing properly)</a:t>
            </a:r>
          </a:p>
          <a:p>
            <a:r>
              <a:rPr lang="en-US" sz="2800" dirty="0" smtClean="0"/>
              <a:t>Precision (specific, detailed, exact)</a:t>
            </a:r>
          </a:p>
          <a:p>
            <a:r>
              <a:rPr lang="en-US" sz="2800" dirty="0" smtClean="0"/>
              <a:t>Relevance (pertinent, meaningful, necessary)</a:t>
            </a:r>
          </a:p>
          <a:p>
            <a:r>
              <a:rPr lang="en-US" sz="2800" dirty="0" smtClean="0"/>
              <a:t>Depth (detailed, addressed complexities)</a:t>
            </a:r>
          </a:p>
          <a:p>
            <a:r>
              <a:rPr lang="en-US" sz="2800" dirty="0" smtClean="0"/>
              <a:t>Breadth (comprehensive, includes major ideas)</a:t>
            </a:r>
          </a:p>
          <a:p>
            <a:r>
              <a:rPr lang="en-US" sz="2800" dirty="0" smtClean="0"/>
              <a:t>Logic (makes sense, reasonable, evidence-based)</a:t>
            </a:r>
          </a:p>
          <a:p>
            <a:r>
              <a:rPr lang="en-US" sz="2800" dirty="0" smtClean="0"/>
              <a:t>Significance (important, address central ideas)</a:t>
            </a:r>
          </a:p>
          <a:p>
            <a:r>
              <a:rPr lang="en-US" sz="2800" dirty="0" smtClean="0"/>
              <a:t>Fairness (honestly addresses other view points)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52700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dirty="0" smtClean="0"/>
              <a:t>Future Developments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Current status…</a:t>
            </a:r>
          </a:p>
          <a:p>
            <a:r>
              <a:rPr lang="en-US" sz="3200" dirty="0" smtClean="0"/>
              <a:t>Publishing:</a:t>
            </a:r>
          </a:p>
          <a:p>
            <a:pPr lvl="1"/>
            <a:r>
              <a:rPr lang="en-US" sz="3200" dirty="0" smtClean="0"/>
              <a:t>Hard copy?</a:t>
            </a:r>
          </a:p>
          <a:p>
            <a:pPr lvl="1"/>
            <a:r>
              <a:rPr lang="en-US" sz="3200" dirty="0" smtClean="0"/>
              <a:t>Electronic?</a:t>
            </a:r>
          </a:p>
          <a:p>
            <a:pPr lvl="1"/>
            <a:r>
              <a:rPr lang="en-US" sz="3200" dirty="0" smtClean="0"/>
              <a:t>Publisher?</a:t>
            </a:r>
          </a:p>
          <a:p>
            <a:r>
              <a:rPr lang="en-US" sz="3200" dirty="0" smtClean="0"/>
              <a:t>Next step a companion guide for physics teacher educator.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93127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855"/>
            <a:ext cx="9144000" cy="1600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To Participate in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4" y="2070846"/>
            <a:ext cx="7670959" cy="4182035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Email </a:t>
            </a:r>
            <a:r>
              <a:rPr lang="en-US" sz="3200" dirty="0" smtClean="0">
                <a:hlinkClick r:id="rId2"/>
              </a:rPr>
              <a:t>carlwenning@gmail.com</a:t>
            </a:r>
            <a:r>
              <a:rPr lang="en-US" sz="3200" dirty="0" smtClean="0"/>
              <a:t> stating your interest in reviewing chapters.</a:t>
            </a:r>
          </a:p>
          <a:p>
            <a:r>
              <a:rPr lang="en-US" sz="3200" dirty="0" smtClean="0"/>
              <a:t>You will be directed to a website where you may select 1-3 chapters for review.</a:t>
            </a:r>
          </a:p>
          <a:p>
            <a:r>
              <a:rPr lang="en-US" sz="3200" dirty="0" smtClean="0"/>
              <a:t>Review process began early in 2014 and must be completed </a:t>
            </a:r>
            <a:r>
              <a:rPr lang="en-US" sz="3200" dirty="0" err="1" smtClean="0"/>
              <a:t>byAugust</a:t>
            </a:r>
            <a:r>
              <a:rPr lang="en-US" sz="3200" dirty="0" smtClean="0"/>
              <a:t> 2014.</a:t>
            </a:r>
          </a:p>
          <a:p>
            <a:r>
              <a:rPr lang="en-US" sz="3200" dirty="0" smtClean="0"/>
              <a:t>Reviewers will be recognized in the book by name and institution for review work.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23685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93758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dirty="0" smtClean="0"/>
              <a:t>Textbook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200" dirty="0" smtClean="0"/>
              <a:t>Teaching and Science</a:t>
            </a:r>
          </a:p>
          <a:p>
            <a:r>
              <a:rPr lang="en-US" sz="3200" dirty="0" smtClean="0"/>
              <a:t>Scientific Inquiry</a:t>
            </a:r>
          </a:p>
          <a:p>
            <a:r>
              <a:rPr lang="en-US" sz="3200" dirty="0" smtClean="0"/>
              <a:t>Best Practices of Science Teaching</a:t>
            </a:r>
          </a:p>
          <a:p>
            <a:r>
              <a:rPr lang="en-US" sz="3200" dirty="0" smtClean="0"/>
              <a:t>Individualizing Instruction</a:t>
            </a:r>
          </a:p>
          <a:p>
            <a:r>
              <a:rPr lang="en-US" sz="3200" dirty="0" smtClean="0"/>
              <a:t>Other Considerations</a:t>
            </a:r>
          </a:p>
          <a:p>
            <a:r>
              <a:rPr lang="en-US" sz="3200" dirty="0" smtClean="0"/>
              <a:t>Planning and Assessing</a:t>
            </a:r>
          </a:p>
          <a:p>
            <a:r>
              <a:rPr lang="en-US" sz="3200" dirty="0" smtClean="0"/>
              <a:t>Student Teaching and Beyond</a:t>
            </a:r>
          </a:p>
          <a:p>
            <a:r>
              <a:rPr lang="en-US" sz="3200" dirty="0" smtClean="0"/>
              <a:t>Appendix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1106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Teaching and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5" y="2070846"/>
            <a:ext cx="7437916" cy="418203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Becoming a Teacher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Science Literacy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Teaching and Learning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Scientific Epistemology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Inquiry in Introductory Physics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Levels of Inquiry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3561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dirty="0" smtClean="0"/>
              <a:t>Scientific Inquiry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4" y="2070846"/>
            <a:ext cx="7694263" cy="418203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sz="3200" dirty="0" smtClean="0"/>
              <a:t>Intellectual Process Skills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sz="3200" dirty="0" smtClean="0"/>
              <a:t>Inquiry – Simple Systems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sz="3200" dirty="0" smtClean="0"/>
              <a:t>Inquiry – Complex Systems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sz="3200" dirty="0" smtClean="0"/>
              <a:t>Mathematical Methods of Inquiry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sz="3200" dirty="0" smtClean="0"/>
              <a:t>Using Technology Effectively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sz="3200" dirty="0" smtClean="0"/>
              <a:t>Teaching the Nature of Science</a:t>
            </a:r>
          </a:p>
          <a:p>
            <a:pPr marL="514350" indent="-514350">
              <a:buFont typeface="+mj-lt"/>
              <a:buAutoNum type="arabicPeriod" startAt="7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10987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Best Practices of 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 startAt="13"/>
            </a:pPr>
            <a:r>
              <a:rPr lang="en-US" sz="3200" dirty="0"/>
              <a:t>Minimizing Resistance to Inquiry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sz="3200" dirty="0"/>
              <a:t>Enhancing Achievement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sz="3200" dirty="0"/>
              <a:t>Active Engagement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sz="3200" dirty="0"/>
              <a:t>Cooperative Learning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sz="3200" dirty="0"/>
              <a:t>Reality-based Learning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sz="3200" dirty="0"/>
              <a:t>Alternative Conceptions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sz="3200" dirty="0"/>
              <a:t>Student Learning Difficulties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sz="3200" dirty="0"/>
              <a:t>Metacognition and Self-regulation</a:t>
            </a:r>
          </a:p>
          <a:p>
            <a:pPr marL="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15279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Individualizing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2235367"/>
            <a:ext cx="7945701" cy="3886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1"/>
            </a:pPr>
            <a:r>
              <a:rPr lang="en-US" sz="3200" dirty="0" smtClean="0"/>
              <a:t>Differentiated Instruction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en-US" sz="3200" dirty="0" smtClean="0"/>
              <a:t>Cultural, Linguistic, &amp; Gender Diversity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en-US" sz="3200" dirty="0" smtClean="0"/>
              <a:t>Special Needs Students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en-US" sz="3200" dirty="0" smtClean="0"/>
              <a:t>Promoting Academic Success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en-US" sz="3200" dirty="0" smtClean="0"/>
              <a:t>Social and Emotional Learning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81031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1600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Other Teaching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4" y="2070846"/>
            <a:ext cx="8043827" cy="418203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6"/>
            </a:pPr>
            <a:r>
              <a:rPr lang="en-US" sz="3200" dirty="0" smtClean="0"/>
              <a:t>Classroom Conversations</a:t>
            </a:r>
          </a:p>
          <a:p>
            <a:pPr marL="514350" indent="-514350">
              <a:buFont typeface="+mj-lt"/>
              <a:buAutoNum type="arabicPeriod" startAt="26"/>
            </a:pPr>
            <a:r>
              <a:rPr lang="en-US" sz="3200" dirty="0" smtClean="0"/>
              <a:t>Whiteboarding and Socratic Dialogues</a:t>
            </a:r>
          </a:p>
          <a:p>
            <a:pPr marL="514350" indent="-514350">
              <a:buFont typeface="+mj-lt"/>
              <a:buAutoNum type="arabicPeriod" startAt="26"/>
            </a:pPr>
            <a:r>
              <a:rPr lang="en-US" sz="3200" dirty="0" smtClean="0"/>
              <a:t>Classroom Management</a:t>
            </a:r>
          </a:p>
          <a:p>
            <a:pPr marL="514350" indent="-514350">
              <a:buFont typeface="+mj-lt"/>
              <a:buAutoNum type="arabicPeriod" startAt="26"/>
            </a:pPr>
            <a:r>
              <a:rPr lang="en-US" sz="3200" dirty="0" smtClean="0"/>
              <a:t>Legal, Safe, and Ethical Teaching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 startAt="26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55916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Planning, Assessing, Evaluating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5" y="2070846"/>
            <a:ext cx="7577742" cy="418203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30"/>
            </a:pPr>
            <a:r>
              <a:rPr lang="en-US" sz="3200" dirty="0" smtClean="0"/>
              <a:t>Curriculum Development</a:t>
            </a:r>
          </a:p>
          <a:p>
            <a:pPr marL="514350" indent="-514350">
              <a:buFont typeface="+mj-lt"/>
              <a:buAutoNum type="arabicPeriod" startAt="30"/>
            </a:pPr>
            <a:r>
              <a:rPr lang="en-US" sz="3200" dirty="0" smtClean="0"/>
              <a:t>Unit Planning</a:t>
            </a:r>
          </a:p>
          <a:p>
            <a:pPr marL="514350" indent="-514350">
              <a:buFont typeface="+mj-lt"/>
              <a:buAutoNum type="arabicPeriod" startAt="30"/>
            </a:pPr>
            <a:r>
              <a:rPr lang="en-US" sz="3200" dirty="0" smtClean="0"/>
              <a:t>Instructional Design</a:t>
            </a:r>
          </a:p>
          <a:p>
            <a:pPr marL="514350" indent="-514350">
              <a:buFont typeface="+mj-lt"/>
              <a:buAutoNum type="arabicPeriod" startAt="30"/>
            </a:pPr>
            <a:r>
              <a:rPr lang="en-US" sz="3200" dirty="0" smtClean="0"/>
              <a:t>Simple Assessment</a:t>
            </a:r>
          </a:p>
          <a:p>
            <a:pPr marL="514350" indent="-514350">
              <a:buFont typeface="+mj-lt"/>
              <a:buAutoNum type="arabicPeriod" startAt="30"/>
            </a:pPr>
            <a:r>
              <a:rPr lang="en-US" sz="3200" dirty="0" smtClean="0"/>
              <a:t>Complex Assessment</a:t>
            </a:r>
          </a:p>
          <a:p>
            <a:pPr marL="514350" indent="-514350">
              <a:buFont typeface="+mj-lt"/>
              <a:buAutoNum type="arabicPeriod" startAt="30"/>
            </a:pPr>
            <a:r>
              <a:rPr lang="en-US" sz="3200" dirty="0" smtClean="0"/>
              <a:t>Evaluation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16329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6796"/>
            <a:ext cx="91440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Student Teaching and Beyond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4" y="2070846"/>
            <a:ext cx="7717567" cy="418203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6"/>
            </a:pPr>
            <a:r>
              <a:rPr lang="en-US" sz="3200" dirty="0" smtClean="0"/>
              <a:t>The High School Setting</a:t>
            </a:r>
          </a:p>
          <a:p>
            <a:pPr marL="514350" indent="-514350">
              <a:buFont typeface="+mj-lt"/>
              <a:buAutoNum type="arabicPeriod" startAt="36"/>
            </a:pPr>
            <a:r>
              <a:rPr lang="en-US" sz="3200" dirty="0" smtClean="0"/>
              <a:t>Student Teaching</a:t>
            </a:r>
          </a:p>
          <a:p>
            <a:pPr marL="514350" indent="-514350">
              <a:buFont typeface="+mj-lt"/>
              <a:buAutoNum type="arabicPeriod" startAt="36"/>
            </a:pPr>
            <a:r>
              <a:rPr lang="en-US" sz="3200" dirty="0" smtClean="0"/>
              <a:t>Finding Your First Teaching Job</a:t>
            </a:r>
          </a:p>
          <a:p>
            <a:pPr marL="514350" indent="-514350">
              <a:buFont typeface="+mj-lt"/>
              <a:buAutoNum type="arabicPeriod" startAt="36"/>
            </a:pPr>
            <a:r>
              <a:rPr lang="en-US" sz="3200" dirty="0" smtClean="0"/>
              <a:t>The First Year of Teaching</a:t>
            </a:r>
          </a:p>
          <a:p>
            <a:pPr marL="514350" indent="-514350">
              <a:buFont typeface="+mj-lt"/>
              <a:buAutoNum type="arabicPeriod" startAt="36"/>
            </a:pPr>
            <a:r>
              <a:rPr lang="en-US" sz="3200" dirty="0" smtClean="0"/>
              <a:t>Professional Practice and Growth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54248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92</TotalTime>
  <Words>423</Words>
  <Application>Microsoft Macintosh PowerPoint</Application>
  <PresentationFormat>On-screen Show (4:3)</PresentationFormat>
  <Paragraphs>99</Paragraphs>
  <Slides>15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Habitat</vt:lpstr>
      <vt:lpstr>Teaching  High  School  Physics</vt:lpstr>
      <vt:lpstr>Textbook Sections</vt:lpstr>
      <vt:lpstr>Teaching and Science</vt:lpstr>
      <vt:lpstr>Scientific Inquiry</vt:lpstr>
      <vt:lpstr>Best Practices of Teaching</vt:lpstr>
      <vt:lpstr>Individualizing Instruction</vt:lpstr>
      <vt:lpstr>Other Teaching Considerations</vt:lpstr>
      <vt:lpstr>Planning, Assessing, Evaluating</vt:lpstr>
      <vt:lpstr>Student Teaching and Beyond</vt:lpstr>
      <vt:lpstr>Appendix: Critical Advice</vt:lpstr>
      <vt:lpstr>Review Process</vt:lpstr>
      <vt:lpstr>Review Criteria</vt:lpstr>
      <vt:lpstr>Future Developments</vt:lpstr>
      <vt:lpstr>To Participate in Review</vt:lpstr>
      <vt:lpstr>Terima kasih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High School Physics</dc:title>
  <dc:creator>Carl Wenning</dc:creator>
  <cp:lastModifiedBy>Carl Wenning</cp:lastModifiedBy>
  <cp:revision>24</cp:revision>
  <dcterms:created xsi:type="dcterms:W3CDTF">2014-06-02T21:39:59Z</dcterms:created>
  <dcterms:modified xsi:type="dcterms:W3CDTF">2014-06-02T21:41:02Z</dcterms:modified>
</cp:coreProperties>
</file>