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3" r:id="rId4"/>
    <p:sldId id="264" r:id="rId5"/>
    <p:sldId id="265" r:id="rId6"/>
    <p:sldId id="266" r:id="rId7"/>
    <p:sldId id="268" r:id="rId8"/>
    <p:sldId id="257" r:id="rId9"/>
    <p:sldId id="258" r:id="rId10"/>
    <p:sldId id="259" r:id="rId11"/>
    <p:sldId id="260" r:id="rId12"/>
    <p:sldId id="261"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0E4CE8-0615-0A49-B058-9686E490E75E}" type="datetimeFigureOut">
              <a:rPr lang="en-US" smtClean="0"/>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276926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E4CE8-0615-0A49-B058-9686E490E75E}" type="datetimeFigureOut">
              <a:rPr lang="en-US" smtClean="0"/>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51996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E4CE8-0615-0A49-B058-9686E490E75E}" type="datetimeFigureOut">
              <a:rPr lang="en-US" smtClean="0"/>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269638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E4CE8-0615-0A49-B058-9686E490E75E}" type="datetimeFigureOut">
              <a:rPr lang="en-US" smtClean="0"/>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26234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E4CE8-0615-0A49-B058-9686E490E75E}" type="datetimeFigureOut">
              <a:rPr lang="en-US" smtClean="0"/>
              <a:t>6/3/14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151999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0E4CE8-0615-0A49-B058-9686E490E75E}" type="datetimeFigureOut">
              <a:rPr lang="en-US" smtClean="0"/>
              <a:t>6/3/14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359193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0E4CE8-0615-0A49-B058-9686E490E75E}" type="datetimeFigureOut">
              <a:rPr lang="en-US" smtClean="0"/>
              <a:t>6/3/14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131622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0E4CE8-0615-0A49-B058-9686E490E75E}" type="datetimeFigureOut">
              <a:rPr lang="en-US" smtClean="0"/>
              <a:t>6/3/14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290012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E4CE8-0615-0A49-B058-9686E490E75E}" type="datetimeFigureOut">
              <a:rPr lang="en-US" smtClean="0"/>
              <a:t>6/3/14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105335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E4CE8-0615-0A49-B058-9686E490E75E}" type="datetimeFigureOut">
              <a:rPr lang="en-US" smtClean="0"/>
              <a:t>6/3/14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115585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E4CE8-0615-0A49-B058-9686E490E75E}" type="datetimeFigureOut">
              <a:rPr lang="en-US" smtClean="0"/>
              <a:t>6/3/14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53BDD-AA65-C446-8FAF-92FBAAF39C0E}" type="slidenum">
              <a:rPr lang="en-US" smtClean="0"/>
              <a:t>‹#›</a:t>
            </a:fld>
            <a:endParaRPr lang="en-US"/>
          </a:p>
        </p:txBody>
      </p:sp>
    </p:spTree>
    <p:extLst>
      <p:ext uri="{BB962C8B-B14F-4D97-AF65-F5344CB8AC3E}">
        <p14:creationId xmlns:p14="http://schemas.microsoft.com/office/powerpoint/2010/main" val="3378779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E4CE8-0615-0A49-B058-9686E490E75E}" type="datetimeFigureOut">
              <a:rPr lang="en-US" smtClean="0"/>
              <a:t>6/3/14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3BDD-AA65-C446-8FAF-92FBAAF39C0E}" type="slidenum">
              <a:rPr lang="en-US" smtClean="0"/>
              <a:t>‹#›</a:t>
            </a:fld>
            <a:endParaRPr lang="en-US"/>
          </a:p>
        </p:txBody>
      </p:sp>
    </p:spTree>
    <p:extLst>
      <p:ext uri="{BB962C8B-B14F-4D97-AF65-F5344CB8AC3E}">
        <p14:creationId xmlns:p14="http://schemas.microsoft.com/office/powerpoint/2010/main" val="341853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36225"/>
            <a:ext cx="7772400" cy="1470025"/>
          </a:xfrm>
        </p:spPr>
        <p:txBody>
          <a:bodyPr/>
          <a:lstStyle/>
          <a:p>
            <a:r>
              <a:rPr lang="en-US" dirty="0" smtClean="0"/>
              <a:t>Sky Interpretation</a:t>
            </a:r>
            <a:endParaRPr lang="en-US" dirty="0"/>
          </a:p>
        </p:txBody>
      </p:sp>
      <p:sp>
        <p:nvSpPr>
          <p:cNvPr id="3" name="Subtitle 2"/>
          <p:cNvSpPr>
            <a:spLocks noGrp="1"/>
          </p:cNvSpPr>
          <p:nvPr>
            <p:ph type="subTitle" idx="1"/>
          </p:nvPr>
        </p:nvSpPr>
        <p:spPr>
          <a:xfrm>
            <a:off x="1371600" y="5359405"/>
            <a:ext cx="6400800" cy="908768"/>
          </a:xfrm>
        </p:spPr>
        <p:txBody>
          <a:bodyPr>
            <a:normAutofit/>
          </a:bodyPr>
          <a:lstStyle/>
          <a:p>
            <a:r>
              <a:rPr lang="en-US" sz="2400" dirty="0" smtClean="0"/>
              <a:t>Dr. Carl J. Wenning</a:t>
            </a:r>
          </a:p>
          <a:p>
            <a:r>
              <a:rPr lang="en-US" sz="2400" dirty="0" smtClean="0"/>
              <a:t>Twin City Amateur Astronomers</a:t>
            </a:r>
            <a:endParaRPr lang="en-US" sz="2400" dirty="0"/>
          </a:p>
        </p:txBody>
      </p:sp>
      <p:pic>
        <p:nvPicPr>
          <p:cNvPr id="5" name="Picture 4" descr="TCAALogo3-medium[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066" y="605847"/>
            <a:ext cx="3810000" cy="3810000"/>
          </a:xfrm>
          <a:prstGeom prst="rect">
            <a:avLst/>
          </a:prstGeom>
        </p:spPr>
      </p:pic>
    </p:spTree>
    <p:extLst>
      <p:ext uri="{BB962C8B-B14F-4D97-AF65-F5344CB8AC3E}">
        <p14:creationId xmlns:p14="http://schemas.microsoft.com/office/powerpoint/2010/main" val="36992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to know…</a:t>
            </a:r>
            <a:endParaRPr lang="en-US" dirty="0"/>
          </a:p>
        </p:txBody>
      </p:sp>
      <p:sp>
        <p:nvSpPr>
          <p:cNvPr id="3" name="Content Placeholder 2"/>
          <p:cNvSpPr>
            <a:spLocks noGrp="1"/>
          </p:cNvSpPr>
          <p:nvPr>
            <p:ph idx="1"/>
          </p:nvPr>
        </p:nvSpPr>
        <p:spPr/>
        <p:txBody>
          <a:bodyPr/>
          <a:lstStyle/>
          <a:p>
            <a:r>
              <a:rPr lang="en-US" dirty="0" smtClean="0"/>
              <a:t>Solar motions</a:t>
            </a:r>
          </a:p>
          <a:p>
            <a:r>
              <a:rPr lang="en-US" dirty="0" smtClean="0"/>
              <a:t>Lunar motions and appearances</a:t>
            </a:r>
          </a:p>
          <a:p>
            <a:r>
              <a:rPr lang="en-US" dirty="0" smtClean="0"/>
              <a:t>Sun and moon interactions</a:t>
            </a:r>
          </a:p>
          <a:p>
            <a:r>
              <a:rPr lang="en-US" dirty="0" smtClean="0"/>
              <a:t>Space-atmosphere interactions</a:t>
            </a:r>
          </a:p>
          <a:p>
            <a:r>
              <a:rPr lang="en-US" dirty="0" smtClean="0"/>
              <a:t>The </a:t>
            </a:r>
            <a:r>
              <a:rPr lang="en-US" dirty="0" smtClean="0"/>
              <a:t>stars and their motions</a:t>
            </a:r>
            <a:endParaRPr lang="en-US" dirty="0" smtClean="0"/>
          </a:p>
          <a:p>
            <a:r>
              <a:rPr lang="en-US" dirty="0" smtClean="0"/>
              <a:t>Planetary motions </a:t>
            </a:r>
          </a:p>
          <a:p>
            <a:r>
              <a:rPr lang="en-US" dirty="0" smtClean="0"/>
              <a:t>Milky Way</a:t>
            </a:r>
            <a:endParaRPr lang="en-US" dirty="0"/>
          </a:p>
        </p:txBody>
      </p:sp>
    </p:spTree>
    <p:extLst>
      <p:ext uri="{BB962C8B-B14F-4D97-AF65-F5344CB8AC3E}">
        <p14:creationId xmlns:p14="http://schemas.microsoft.com/office/powerpoint/2010/main" val="232749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dirty="0"/>
              <a:t>Use of telescopes</a:t>
            </a:r>
          </a:p>
          <a:p>
            <a:r>
              <a:rPr lang="en-US" dirty="0" smtClean="0"/>
              <a:t>Twilight</a:t>
            </a:r>
            <a:endParaRPr lang="en-US" dirty="0" smtClean="0"/>
          </a:p>
          <a:p>
            <a:r>
              <a:rPr lang="en-US" dirty="0" smtClean="0"/>
              <a:t>Dark </a:t>
            </a:r>
            <a:r>
              <a:rPr lang="en-US" dirty="0" smtClean="0"/>
              <a:t>adaption</a:t>
            </a:r>
          </a:p>
          <a:p>
            <a:r>
              <a:rPr lang="en-US" dirty="0" smtClean="0"/>
              <a:t>Light pollution</a:t>
            </a:r>
          </a:p>
          <a:p>
            <a:r>
              <a:rPr lang="en-US" dirty="0" smtClean="0"/>
              <a:t>Laser pointers</a:t>
            </a:r>
          </a:p>
          <a:p>
            <a:r>
              <a:rPr lang="en-US" dirty="0" smtClean="0"/>
              <a:t>American tradition of camping</a:t>
            </a:r>
          </a:p>
          <a:p>
            <a:endParaRPr lang="en-US" dirty="0"/>
          </a:p>
        </p:txBody>
      </p:sp>
    </p:spTree>
    <p:extLst>
      <p:ext uri="{BB962C8B-B14F-4D97-AF65-F5344CB8AC3E}">
        <p14:creationId xmlns:p14="http://schemas.microsoft.com/office/powerpoint/2010/main" val="425564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Sessions</a:t>
            </a:r>
            <a:endParaRPr lang="en-US" dirty="0"/>
          </a:p>
        </p:txBody>
      </p:sp>
      <p:sp>
        <p:nvSpPr>
          <p:cNvPr id="3" name="Content Placeholder 2"/>
          <p:cNvSpPr>
            <a:spLocks noGrp="1"/>
          </p:cNvSpPr>
          <p:nvPr>
            <p:ph idx="1"/>
          </p:nvPr>
        </p:nvSpPr>
        <p:spPr/>
        <p:txBody>
          <a:bodyPr/>
          <a:lstStyle/>
          <a:p>
            <a:r>
              <a:rPr lang="en-US" dirty="0" smtClean="0"/>
              <a:t>Park settings:</a:t>
            </a:r>
          </a:p>
          <a:p>
            <a:pPr lvl="1"/>
            <a:r>
              <a:rPr lang="en-US" dirty="0" smtClean="0"/>
              <a:t>Lecture hall and amphitheater presentations</a:t>
            </a:r>
          </a:p>
          <a:p>
            <a:pPr lvl="1"/>
            <a:r>
              <a:rPr lang="en-US" dirty="0" smtClean="0"/>
              <a:t>Campfire circle presentations</a:t>
            </a:r>
          </a:p>
          <a:p>
            <a:pPr lvl="1"/>
            <a:r>
              <a:rPr lang="en-US" dirty="0" smtClean="0"/>
              <a:t>Twilight walk and skywalk presentations</a:t>
            </a:r>
          </a:p>
          <a:p>
            <a:r>
              <a:rPr lang="en-US" dirty="0" smtClean="0"/>
              <a:t>TCAA public observing sessions:</a:t>
            </a:r>
          </a:p>
          <a:p>
            <a:pPr lvl="1"/>
            <a:r>
              <a:rPr lang="en-US" dirty="0" smtClean="0"/>
              <a:t>Evening talk</a:t>
            </a:r>
          </a:p>
          <a:p>
            <a:pPr lvl="1"/>
            <a:r>
              <a:rPr lang="en-US" dirty="0" smtClean="0"/>
              <a:t>Constellation study</a:t>
            </a:r>
          </a:p>
          <a:p>
            <a:pPr lvl="1"/>
            <a:r>
              <a:rPr lang="en-US" dirty="0" smtClean="0"/>
              <a:t>Telescope viewing session</a:t>
            </a:r>
          </a:p>
          <a:p>
            <a:endParaRPr lang="en-US" dirty="0"/>
          </a:p>
        </p:txBody>
      </p:sp>
    </p:spTree>
    <p:extLst>
      <p:ext uri="{BB962C8B-B14F-4D97-AF65-F5344CB8AC3E}">
        <p14:creationId xmlns:p14="http://schemas.microsoft.com/office/powerpoint/2010/main" val="257751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Illustrations using Voyager 4.5</a:t>
            </a:r>
            <a:endParaRPr lang="en-US" dirty="0"/>
          </a:p>
        </p:txBody>
      </p:sp>
      <p:pic>
        <p:nvPicPr>
          <p:cNvPr id="4" name="Content Placeholder 3" descr="Screen Shot 2014-06-03 at 7.26.14 AM.png"/>
          <p:cNvPicPr>
            <a:picLocks noGrp="1" noChangeAspect="1"/>
          </p:cNvPicPr>
          <p:nvPr>
            <p:ph idx="1"/>
          </p:nvPr>
        </p:nvPicPr>
        <p:blipFill>
          <a:blip r:embed="rId2">
            <a:extLst>
              <a:ext uri="{28A0092B-C50C-407E-A947-70E740481C1C}">
                <a14:useLocalDpi xmlns:a14="http://schemas.microsoft.com/office/drawing/2010/main" val="0"/>
              </a:ext>
            </a:extLst>
          </a:blip>
          <a:srcRect l="-10658" r="-10658"/>
          <a:stretch>
            <a:fillRect/>
          </a:stretch>
        </p:blipFill>
        <p:spPr/>
      </p:pic>
    </p:spTree>
    <p:extLst>
      <p:ext uri="{BB962C8B-B14F-4D97-AF65-F5344CB8AC3E}">
        <p14:creationId xmlns:p14="http://schemas.microsoft.com/office/powerpoint/2010/main" val="234085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 City Amateur Astronomers</a:t>
            </a:r>
            <a:endParaRPr lang="en-US" dirty="0"/>
          </a:p>
        </p:txBody>
      </p:sp>
      <p:pic>
        <p:nvPicPr>
          <p:cNvPr id="5" name="Content Placeholder 7" descr="obsv.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58583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0.5m and 0.28m telescopes</a:t>
            </a:r>
            <a:endParaRPr lang="en-US" dirty="0"/>
          </a:p>
        </p:txBody>
      </p:sp>
      <p:pic>
        <p:nvPicPr>
          <p:cNvPr id="8" name="Content Placeholder 7" descr="11-inch.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pic>
        <p:nvPicPr>
          <p:cNvPr id="3" name="Content Placeholder 2" descr="20-inch.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4039" r="15549" b="-23743"/>
          <a:stretch/>
        </p:blipFill>
        <p:spPr>
          <a:xfrm>
            <a:off x="457200" y="1600200"/>
            <a:ext cx="3759882" cy="4525963"/>
          </a:xfrm>
        </p:spPr>
      </p:pic>
    </p:spTree>
    <p:extLst>
      <p:ext uri="{BB962C8B-B14F-4D97-AF65-F5344CB8AC3E}">
        <p14:creationId xmlns:p14="http://schemas.microsoft.com/office/powerpoint/2010/main" val="186497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0.4m and 0.25m telescopes</a:t>
            </a:r>
            <a:endParaRPr lang="en-US" dirty="0"/>
          </a:p>
        </p:txBody>
      </p:sp>
      <p:pic>
        <p:nvPicPr>
          <p:cNvPr id="5" name="Content Placeholder 4" descr="16 and 10-inch.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30570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Recent Work</a:t>
            </a:r>
            <a:endParaRPr lang="en-US" dirty="0"/>
          </a:p>
        </p:txBody>
      </p:sp>
      <p:pic>
        <p:nvPicPr>
          <p:cNvPr id="9" name="Content Placeholder 8" descr="small M51.png"/>
          <p:cNvPicPr>
            <a:picLocks noGrp="1" noChangeAspect="1"/>
          </p:cNvPicPr>
          <p:nvPr>
            <p:ph sz="half" idx="1"/>
          </p:nvPr>
        </p:nvPicPr>
        <p:blipFill>
          <a:blip r:embed="rId2">
            <a:extLst>
              <a:ext uri="{28A0092B-C50C-407E-A947-70E740481C1C}">
                <a14:useLocalDpi xmlns:a14="http://schemas.microsoft.com/office/drawing/2010/main" val="0"/>
              </a:ext>
            </a:extLst>
          </a:blip>
          <a:srcRect l="5141" r="5141"/>
          <a:stretch>
            <a:fillRect/>
          </a:stretch>
        </p:blipFill>
        <p:spPr/>
      </p:pic>
      <p:pic>
        <p:nvPicPr>
          <p:cNvPr id="10" name="Content Placeholder 9" descr="M33.png"/>
          <p:cNvPicPr>
            <a:picLocks noGrp="1" noChangeAspect="1"/>
          </p:cNvPicPr>
          <p:nvPr>
            <p:ph sz="half" idx="2"/>
          </p:nvPr>
        </p:nvPicPr>
        <p:blipFill>
          <a:blip r:embed="rId3">
            <a:extLst>
              <a:ext uri="{28A0092B-C50C-407E-A947-70E740481C1C}">
                <a14:useLocalDpi xmlns:a14="http://schemas.microsoft.com/office/drawing/2010/main" val="0"/>
              </a:ext>
            </a:extLst>
          </a:blip>
          <a:srcRect l="5530" r="5530"/>
          <a:stretch>
            <a:fillRect/>
          </a:stretch>
        </p:blipFill>
        <p:spPr/>
      </p:pic>
    </p:spTree>
    <p:extLst>
      <p:ext uri="{BB962C8B-B14F-4D97-AF65-F5344CB8AC3E}">
        <p14:creationId xmlns:p14="http://schemas.microsoft.com/office/powerpoint/2010/main" val="370132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Recent Work</a:t>
            </a:r>
            <a:endParaRPr lang="en-US" dirty="0"/>
          </a:p>
        </p:txBody>
      </p:sp>
      <p:pic>
        <p:nvPicPr>
          <p:cNvPr id="5" name="Content Placeholder 4" descr="Image52-smaller.jpg"/>
          <p:cNvPicPr>
            <a:picLocks noGrp="1" noChangeAspect="1"/>
          </p:cNvPicPr>
          <p:nvPr>
            <p:ph sz="half" idx="1"/>
          </p:nvPr>
        </p:nvPicPr>
        <p:blipFill>
          <a:blip r:embed="rId2">
            <a:extLst>
              <a:ext uri="{28A0092B-C50C-407E-A947-70E740481C1C}">
                <a14:useLocalDpi xmlns:a14="http://schemas.microsoft.com/office/drawing/2010/main" val="0"/>
              </a:ext>
            </a:extLst>
          </a:blip>
          <a:srcRect t="5173" b="5173"/>
          <a:stretch>
            <a:fillRect/>
          </a:stretch>
        </p:blipFill>
        <p:spPr/>
      </p:pic>
      <p:pic>
        <p:nvPicPr>
          <p:cNvPr id="6" name="Content Placeholder 5" descr="Screen Shot 2014-06-03 at 7.24.18 AM.png"/>
          <p:cNvPicPr>
            <a:picLocks noGrp="1" noChangeAspect="1"/>
          </p:cNvPicPr>
          <p:nvPr>
            <p:ph sz="half" idx="2"/>
          </p:nvPr>
        </p:nvPicPr>
        <p:blipFill>
          <a:blip r:embed="rId3">
            <a:extLst>
              <a:ext uri="{28A0092B-C50C-407E-A947-70E740481C1C}">
                <a14:useLocalDpi xmlns:a14="http://schemas.microsoft.com/office/drawing/2010/main" val="0"/>
              </a:ext>
            </a:extLst>
          </a:blip>
          <a:srcRect l="8547" r="8547"/>
          <a:stretch>
            <a:fillRect/>
          </a:stretch>
        </p:blipFill>
        <p:spPr/>
      </p:pic>
    </p:spTree>
    <p:extLst>
      <p:ext uri="{BB962C8B-B14F-4D97-AF65-F5344CB8AC3E}">
        <p14:creationId xmlns:p14="http://schemas.microsoft.com/office/powerpoint/2010/main" val="168120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recent work</a:t>
            </a:r>
            <a:endParaRPr lang="en-US" dirty="0"/>
          </a:p>
        </p:txBody>
      </p:sp>
      <p:pic>
        <p:nvPicPr>
          <p:cNvPr id="5" name="Content Placeholder 4"/>
          <p:cNvPicPr>
            <a:picLocks noGrp="1" noChangeAspect="1"/>
          </p:cNvPicPr>
          <p:nvPr>
            <p:ph sz="half" idx="1"/>
          </p:nvPr>
        </p:nvPicPr>
        <p:blipFill>
          <a:blip r:embed="rId2"/>
          <a:srcRect l="16322" r="16322"/>
          <a:stretch>
            <a:fillRect/>
          </a:stretch>
        </p:blipFill>
        <p:spPr/>
      </p:pic>
      <p:pic>
        <p:nvPicPr>
          <p:cNvPr id="7" name="Content Placeholder 6" descr="Screen Shot 2014-06-03 at 7.40.28 AM.png"/>
          <p:cNvPicPr>
            <a:picLocks noGrp="1" noChangeAspect="1"/>
          </p:cNvPicPr>
          <p:nvPr>
            <p:ph sz="half" idx="2"/>
          </p:nvPr>
        </p:nvPicPr>
        <p:blipFill>
          <a:blip r:embed="rId3">
            <a:extLst>
              <a:ext uri="{28A0092B-C50C-407E-A947-70E740481C1C}">
                <a14:useLocalDpi xmlns:a14="http://schemas.microsoft.com/office/drawing/2010/main" val="0"/>
              </a:ext>
            </a:extLst>
          </a:blip>
          <a:srcRect l="5477" r="5477"/>
          <a:stretch>
            <a:fillRect/>
          </a:stretch>
        </p:blipFill>
        <p:spPr/>
      </p:pic>
    </p:spTree>
    <p:extLst>
      <p:ext uri="{BB962C8B-B14F-4D97-AF65-F5344CB8AC3E}">
        <p14:creationId xmlns:p14="http://schemas.microsoft.com/office/powerpoint/2010/main" val="110816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sky interpretation?</a:t>
            </a:r>
            <a:endParaRPr lang="en-US" dirty="0"/>
          </a:p>
        </p:txBody>
      </p:sp>
      <p:sp>
        <p:nvSpPr>
          <p:cNvPr id="3" name="Content Placeholder 2"/>
          <p:cNvSpPr>
            <a:spLocks noGrp="1"/>
          </p:cNvSpPr>
          <p:nvPr>
            <p:ph idx="1"/>
          </p:nvPr>
        </p:nvSpPr>
        <p:spPr/>
        <p:txBody>
          <a:bodyPr/>
          <a:lstStyle/>
          <a:p>
            <a:pPr marL="0" indent="0">
              <a:buNone/>
            </a:pPr>
            <a:r>
              <a:rPr lang="en-US" i="1" dirty="0"/>
              <a:t>Sky Interpretation is the art and process of coupling direct observation with skilled communication for the purpose of informing people about the sky, its objects, and phenomena, with special emphasis on relationships of these to Earth and its occupants.</a:t>
            </a:r>
            <a:r>
              <a:rPr lang="en-US" dirty="0"/>
              <a:t> </a:t>
            </a:r>
          </a:p>
          <a:p>
            <a:pPr marL="0" indent="0" algn="r">
              <a:buNone/>
            </a:pPr>
            <a:endParaRPr lang="en-US" dirty="0" smtClean="0"/>
          </a:p>
          <a:p>
            <a:pPr marL="0" indent="0" algn="r">
              <a:buNone/>
            </a:pPr>
            <a:r>
              <a:rPr lang="en-US" dirty="0" smtClean="0"/>
              <a:t>Von Del Chamberlain</a:t>
            </a:r>
            <a:endParaRPr lang="en-US" dirty="0"/>
          </a:p>
        </p:txBody>
      </p:sp>
    </p:spTree>
    <p:extLst>
      <p:ext uri="{BB962C8B-B14F-4D97-AF65-F5344CB8AC3E}">
        <p14:creationId xmlns:p14="http://schemas.microsoft.com/office/powerpoint/2010/main" val="6849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interpret the sky?</a:t>
            </a:r>
            <a:endParaRPr lang="en-US" dirty="0"/>
          </a:p>
        </p:txBody>
      </p:sp>
      <p:sp>
        <p:nvSpPr>
          <p:cNvPr id="3" name="Content Placeholder 2"/>
          <p:cNvSpPr>
            <a:spLocks noGrp="1"/>
          </p:cNvSpPr>
          <p:nvPr>
            <p:ph idx="1"/>
          </p:nvPr>
        </p:nvSpPr>
        <p:spPr/>
        <p:txBody>
          <a:bodyPr>
            <a:normAutofit fontScale="85000" lnSpcReduction="10000"/>
          </a:bodyPr>
          <a:lstStyle/>
          <a:p>
            <a:r>
              <a:rPr lang="en-US" i="1" dirty="0"/>
              <a:t>People are curious about their entire environment.</a:t>
            </a:r>
            <a:r>
              <a:rPr lang="en-US" dirty="0"/>
              <a:t> </a:t>
            </a:r>
            <a:endParaRPr lang="en-US" dirty="0" smtClean="0"/>
          </a:p>
          <a:p>
            <a:r>
              <a:rPr lang="en-US" i="1" dirty="0"/>
              <a:t>The contrast between city sky and country sky at night is profound.</a:t>
            </a:r>
            <a:r>
              <a:rPr lang="en-US" dirty="0"/>
              <a:t> </a:t>
            </a:r>
            <a:endParaRPr lang="en-US" dirty="0" smtClean="0"/>
          </a:p>
          <a:p>
            <a:r>
              <a:rPr lang="en-US" i="1" dirty="0"/>
              <a:t>People are amazed when they see a dark night sky.</a:t>
            </a:r>
            <a:r>
              <a:rPr lang="en-US" dirty="0"/>
              <a:t> </a:t>
            </a:r>
            <a:endParaRPr lang="en-US" dirty="0" smtClean="0"/>
          </a:p>
          <a:p>
            <a:r>
              <a:rPr lang="en-US" i="1" dirty="0"/>
              <a:t>People appreciate looking through a telescope.</a:t>
            </a:r>
            <a:r>
              <a:rPr lang="en-US" dirty="0"/>
              <a:t> </a:t>
            </a:r>
            <a:endParaRPr lang="en-US" dirty="0" smtClean="0"/>
          </a:p>
          <a:p>
            <a:r>
              <a:rPr lang="en-US" i="1" dirty="0"/>
              <a:t>People need to understand our relationship to the rest of the universe.</a:t>
            </a:r>
            <a:r>
              <a:rPr lang="en-US" dirty="0"/>
              <a:t> </a:t>
            </a:r>
            <a:endParaRPr lang="en-US" dirty="0" smtClean="0"/>
          </a:p>
          <a:p>
            <a:r>
              <a:rPr lang="en-US" i="1" dirty="0"/>
              <a:t>People won’t preserve what they don’t appreciate, </a:t>
            </a:r>
            <a:r>
              <a:rPr lang="en-US" i="1" dirty="0" smtClean="0"/>
              <a:t>won’t </a:t>
            </a:r>
            <a:r>
              <a:rPr lang="en-US" i="1" dirty="0"/>
              <a:t>protect what they don’t know about, and </a:t>
            </a:r>
            <a:r>
              <a:rPr lang="en-US" i="1" dirty="0" smtClean="0"/>
              <a:t>won’t </a:t>
            </a:r>
            <a:r>
              <a:rPr lang="en-US" i="1" dirty="0"/>
              <a:t>defend what they don’t understand.</a:t>
            </a:r>
            <a:r>
              <a:rPr lang="en-US" dirty="0"/>
              <a:t> </a:t>
            </a:r>
          </a:p>
        </p:txBody>
      </p:sp>
    </p:spTree>
    <p:extLst>
      <p:ext uri="{BB962C8B-B14F-4D97-AF65-F5344CB8AC3E}">
        <p14:creationId xmlns:p14="http://schemas.microsoft.com/office/powerpoint/2010/main" val="2372204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TotalTime>
  <Words>245</Words>
  <Application>Microsoft Macintosh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Sky Interpretation</vt:lpstr>
      <vt:lpstr>Twin City Amateur Astronomers</vt:lpstr>
      <vt:lpstr>0.5m and 0.28m telescopes</vt:lpstr>
      <vt:lpstr>0.4m and 0.25m telescopes</vt:lpstr>
      <vt:lpstr>Recent Work</vt:lpstr>
      <vt:lpstr>More Recent Work</vt:lpstr>
      <vt:lpstr>Even more recent work</vt:lpstr>
      <vt:lpstr>What is sky interpretation?</vt:lpstr>
      <vt:lpstr>Why interpret the sky?</vt:lpstr>
      <vt:lpstr>What we need to know…</vt:lpstr>
      <vt:lpstr>Other considerations…</vt:lpstr>
      <vt:lpstr>Interpretive Sessions</vt:lpstr>
      <vt:lpstr>Illustrations using Voyager 4.5</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Interpretation</dc:title>
  <dc:creator>Carl Wenning</dc:creator>
  <cp:lastModifiedBy>Carl Wenning</cp:lastModifiedBy>
  <cp:revision>11</cp:revision>
  <dcterms:created xsi:type="dcterms:W3CDTF">2014-06-03T11:54:19Z</dcterms:created>
  <dcterms:modified xsi:type="dcterms:W3CDTF">2014-06-03T12:43:18Z</dcterms:modified>
</cp:coreProperties>
</file>