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2" r:id="rId3"/>
    <p:sldId id="282" r:id="rId4"/>
    <p:sldId id="284" r:id="rId5"/>
    <p:sldId id="273" r:id="rId6"/>
    <p:sldId id="285" r:id="rId7"/>
    <p:sldId id="274" r:id="rId8"/>
    <p:sldId id="286" r:id="rId9"/>
    <p:sldId id="275" r:id="rId10"/>
    <p:sldId id="287" r:id="rId11"/>
    <p:sldId id="276" r:id="rId12"/>
    <p:sldId id="288" r:id="rId13"/>
    <p:sldId id="277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080"/>
    <a:srgbClr val="0080FF"/>
    <a:srgbClr val="6666FF"/>
    <a:srgbClr val="FF8000"/>
    <a:srgbClr val="EC9B50"/>
    <a:srgbClr val="DAD0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73" autoAdjust="0"/>
    <p:restoredTop sz="90952"/>
  </p:normalViewPr>
  <p:slideViewPr>
    <p:cSldViewPr>
      <p:cViewPr varScale="1">
        <p:scale>
          <a:sx n="116" d="100"/>
          <a:sy n="116" d="100"/>
        </p:scale>
        <p:origin x="182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CB44DF78-56E5-0743-9B9C-44C6B09B3F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5433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E8497214-1A49-F24D-B02F-518D07C39B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892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6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6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6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6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6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F0937BA-4324-A747-B373-B85C0B5E735D}" type="slidenum">
              <a:rPr lang="en-US" sz="1200"/>
              <a:pPr/>
              <a:t>0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63B00-9DAE-9844-9D56-02DC4A19EED5}" type="datetime9">
              <a:rPr lang="en-US" smtClean="0"/>
              <a:pPr>
                <a:defRPr/>
              </a:pPr>
              <a:t>8/24/21 1:41:30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8E1EF78-FC42-2141-B149-6EB95C655E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39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2ADF8-B57D-9F49-A85A-0D693BA18AFC}" type="datetime9">
              <a:rPr lang="en-US" smtClean="0"/>
              <a:pPr>
                <a:defRPr/>
              </a:pPr>
              <a:t>8/24/21 1:41:30 PM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7359EA-1437-DB49-8C1A-4A8CD2D78B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54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4953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3A341-5FDF-8F43-BAA5-6AB795412069}" type="datetime9">
              <a:rPr lang="en-US" smtClean="0"/>
              <a:pPr>
                <a:defRPr/>
              </a:pPr>
              <a:t>8/24/21 1:41:30 PM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28C79C-A77F-AE4C-8024-C73ED0E84B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939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ACA13-67FC-D94E-B434-CE4DC22611F9}" type="datetime9">
              <a:rPr lang="en-US" smtClean="0"/>
              <a:pPr>
                <a:defRPr/>
              </a:pPr>
              <a:t>8/24/21 1:41:30 PM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66D7AE-9DD0-0047-8710-40FE432F77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62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B4CB9-D1E3-CA42-87F4-92A93ADD9199}" type="datetime9">
              <a:rPr lang="en-US" smtClean="0"/>
              <a:pPr>
                <a:defRPr/>
              </a:pPr>
              <a:t>8/24/21 1:41:30 PM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B7ED35-23A0-A04D-B5C4-8807E6FB0B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397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BB574-D59E-4945-A634-BAC200283222}" type="datetime9">
              <a:rPr lang="en-US" smtClean="0"/>
              <a:pPr>
                <a:defRPr/>
              </a:pPr>
              <a:t>8/24/21 1:41:30 PM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B7814E-EA0A-6749-8001-4802502E23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24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54932-06C0-B24F-A73D-6AB021F7C123}" type="datetime9">
              <a:rPr lang="en-US" smtClean="0"/>
              <a:pPr>
                <a:defRPr/>
              </a:pPr>
              <a:t>8/24/21 1:41:30 PM</a:t>
            </a:fld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4DBA02-8D7B-5441-9CD8-1E8A5F0C70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79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F89A6-827D-AC48-806A-65E28227B6E0}" type="datetime9">
              <a:rPr lang="en-US" smtClean="0"/>
              <a:pPr>
                <a:defRPr/>
              </a:pPr>
              <a:t>8/24/21 1:41:30 PM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1B12B3-95D6-8541-9B55-B335113B87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21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2AAA0-067B-5043-BC05-175F80705008}" type="datetime9">
              <a:rPr lang="en-US" smtClean="0"/>
              <a:pPr>
                <a:defRPr/>
              </a:pPr>
              <a:t>8/24/21 1:41:30 PM</a:t>
            </a:fld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B8C7D4-5BD6-304E-9EF4-044D5F1A47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847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2DB49-EC33-EB4A-A09E-723B72E6FA5E}" type="datetime9">
              <a:rPr lang="en-US" smtClean="0"/>
              <a:pPr>
                <a:defRPr/>
              </a:pPr>
              <a:t>8/24/21 1:41:30 PM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A3F7A4-DDA9-5A45-876B-B1BCA029D0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81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A9372-086E-EC49-9D3A-86C0008683F4}" type="datetime9">
              <a:rPr lang="en-US" smtClean="0"/>
              <a:pPr>
                <a:defRPr/>
              </a:pPr>
              <a:t>8/24/21 1:41:30 PM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E8EFBB-7A3B-D843-9744-9DD8E0B42C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216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102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4BBC32B-BD49-FE49-87F7-C2AFB81F02A0}" type="datetime9">
              <a:rPr lang="en-US" smtClean="0"/>
              <a:pPr>
                <a:defRPr/>
              </a:pPr>
              <a:t>8/24/21 1:41:30 PM</a:t>
            </a:fld>
            <a:endParaRPr lang="en-US" dirty="0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Georgia" charset="0"/>
              </a:defRPr>
            </a:lvl1pPr>
          </a:lstStyle>
          <a:p>
            <a:fld id="{2ACE1CCD-5CC5-0946-B42B-CEF958FC45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aseline="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pitchFamily="16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pitchFamily="16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pitchFamily="16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pitchFamily="16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1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1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1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16" charset="0"/>
        </a:defRPr>
      </a:lvl9pPr>
    </p:titleStyle>
    <p:bodyStyle>
      <a:lvl1pPr marL="0" indent="0" algn="ctr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80000"/>
        <a:buNone/>
        <a:defRPr sz="2600" b="1" baseline="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Times" charset="0"/>
        <a:buNone/>
        <a:defRPr sz="2400" b="1">
          <a:solidFill>
            <a:srgbClr val="000000"/>
          </a:solidFill>
          <a:latin typeface="+mn-lt"/>
          <a:ea typeface="ＭＳ Ｐゴシック" charset="0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80000"/>
        <a:buNone/>
        <a:defRPr sz="2000" b="1" i="1">
          <a:solidFill>
            <a:srgbClr val="000000"/>
          </a:solidFill>
          <a:latin typeface="+mn-lt"/>
          <a:ea typeface="ＭＳ Ｐゴシック" charset="0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None/>
        <a:defRPr sz="2000" b="1" i="1">
          <a:solidFill>
            <a:srgbClr val="000000"/>
          </a:solidFill>
          <a:latin typeface="+mn-lt"/>
          <a:ea typeface="ＭＳ Ｐゴシック" charset="0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None/>
        <a:defRPr sz="2000" b="1" i="1">
          <a:solidFill>
            <a:srgbClr val="000000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2000" i="1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2000" i="1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2000" i="1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2000" i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1"/>
            <a:ext cx="7772400" cy="2533650"/>
          </a:xfrm>
        </p:spPr>
        <p:txBody>
          <a:bodyPr/>
          <a:lstStyle/>
          <a:p>
            <a:pPr eaLnBrk="1" hangingPunct="1"/>
            <a:r>
              <a:rPr lang="en-US" sz="3600" b="1" dirty="0">
                <a:latin typeface="Times" charset="0"/>
              </a:rPr>
              <a:t>Creating a Levels of Inquiry</a:t>
            </a:r>
            <a:br>
              <a:rPr lang="en-US" sz="3600" b="1" dirty="0">
                <a:latin typeface="Times" charset="0"/>
              </a:rPr>
            </a:br>
            <a:r>
              <a:rPr lang="en-US" sz="3600" b="1" dirty="0">
                <a:latin typeface="Times" charset="0"/>
              </a:rPr>
              <a:t>Learning Sequence:</a:t>
            </a:r>
            <a:br>
              <a:rPr lang="en-US" sz="3600" b="1">
                <a:latin typeface="Times" charset="0"/>
              </a:rPr>
            </a:br>
            <a:r>
              <a:rPr lang="en-US" sz="3600" b="1" i="1">
                <a:latin typeface="Times" charset="0"/>
              </a:rPr>
              <a:t>Topic</a:t>
            </a:r>
            <a:endParaRPr lang="en-US" i="1" dirty="0">
              <a:latin typeface="Georgia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400800" cy="1676400"/>
          </a:xfrm>
        </p:spPr>
        <p:txBody>
          <a:bodyPr/>
          <a:lstStyle/>
          <a:p>
            <a:r>
              <a:rPr lang="en-US" sz="2400" dirty="0"/>
              <a:t>Physics 302 – </a:t>
            </a:r>
            <a:r>
              <a:rPr lang="en-US" sz="2400" i="1" dirty="0"/>
              <a:t>Computer Applications in  Teaching High School Physics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A0117-56BF-4E48-9DD0-1593158A7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Inquiry Lab Activities/Questions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D391B7F-0EEF-934B-AD2C-8BA276683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87F6EB-75FB-8E42-B5BC-AB49E4AA6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3BB574-D59E-4945-A634-BAC200283222}" type="datetime9">
              <a:rPr lang="en-US" smtClean="0"/>
              <a:pPr>
                <a:defRPr/>
              </a:pPr>
              <a:t>8/24/21 1:41:30 PM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27239-A136-E04C-AAEF-F841959DCD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B7814E-EA0A-6749-8001-4802502E23D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747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Real-world Applications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endParaRPr lang="en-US" sz="800" dirty="0"/>
          </a:p>
          <a:p>
            <a:r>
              <a:rPr lang="en-US" sz="2000" dirty="0"/>
              <a:t>Real-world Applications</a:t>
            </a:r>
          </a:p>
          <a:p>
            <a:pPr algn="l"/>
            <a:endParaRPr lang="en-US" sz="800" dirty="0"/>
          </a:p>
          <a:p>
            <a:pPr algn="l"/>
            <a:r>
              <a:rPr lang="en-US" sz="2000" b="0" dirty="0"/>
              <a:t>Students solve problems related  to authentic situations while working individually or in cooperative and collaborative groups using problem-based and project-based approaches.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962400"/>
          </a:xfrm>
        </p:spPr>
        <p:txBody>
          <a:bodyPr/>
          <a:lstStyle/>
          <a:p>
            <a:endParaRPr lang="en-US" dirty="0"/>
          </a:p>
          <a:p>
            <a:endParaRPr lang="en-US" sz="800" dirty="0"/>
          </a:p>
          <a:p>
            <a:r>
              <a:rPr lang="en-US" sz="2000" dirty="0"/>
              <a:t>Culminating Skills:</a:t>
            </a:r>
          </a:p>
          <a:p>
            <a:endParaRPr lang="en-US" sz="800" dirty="0"/>
          </a:p>
          <a:p>
            <a:pPr marL="342900" indent="-342900" algn="l">
              <a:buClrTx/>
              <a:buFont typeface="Arial"/>
              <a:buChar char="•"/>
            </a:pPr>
            <a:r>
              <a:rPr lang="en-US" sz="2000" b="0" dirty="0"/>
              <a:t>Collecting, assessing, and interpreting data from a variety of sources</a:t>
            </a:r>
          </a:p>
          <a:p>
            <a:pPr marL="342900" indent="-342900" algn="l">
              <a:buClrTx/>
              <a:buFont typeface="Arial"/>
              <a:buChar char="•"/>
            </a:pPr>
            <a:r>
              <a:rPr lang="en-US" sz="2000" b="0" dirty="0"/>
              <a:t>Constructing logical arguments based on scientific evidence</a:t>
            </a:r>
          </a:p>
          <a:p>
            <a:pPr marL="342900" indent="-342900" algn="l">
              <a:buClrTx/>
              <a:buFont typeface="Arial"/>
              <a:buChar char="•"/>
            </a:pPr>
            <a:r>
              <a:rPr lang="en-US" sz="2000" b="0" dirty="0"/>
              <a:t>Making &amp; defending evidence-based decisions and judgments</a:t>
            </a:r>
          </a:p>
          <a:p>
            <a:pPr marL="342900" indent="-342900" algn="l">
              <a:buClrTx/>
              <a:buFont typeface="Arial"/>
              <a:buChar char="•"/>
            </a:pPr>
            <a:r>
              <a:rPr lang="en-US" sz="2000" b="0" dirty="0"/>
              <a:t>Clarifying values in relation to natural and civil rights</a:t>
            </a:r>
          </a:p>
          <a:p>
            <a:pPr marL="342900" indent="-342900" algn="l">
              <a:buClrTx/>
              <a:buFont typeface="Arial"/>
              <a:buChar char="•"/>
            </a:pPr>
            <a:r>
              <a:rPr lang="en-US" sz="2000" b="0" dirty="0"/>
              <a:t>Practicing interpersonal skills</a:t>
            </a:r>
          </a:p>
          <a:p>
            <a:pPr marL="342900" indent="-342900" algn="l">
              <a:buFontTx/>
              <a:buChar char="-"/>
            </a:pPr>
            <a:endParaRPr lang="en-US" sz="2000" b="0" dirty="0"/>
          </a:p>
          <a:p>
            <a:pPr marL="342900" indent="-342900" algn="l">
              <a:buFontTx/>
              <a:buChar char="-"/>
            </a:pPr>
            <a:endParaRPr lang="en-US" sz="20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1ACA13-67FC-D94E-B434-CE4DC22611F9}" type="datetime9">
              <a:rPr lang="en-US" smtClean="0"/>
              <a:pPr>
                <a:defRPr/>
              </a:pPr>
              <a:t>8/24/21 1:41:30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66D7AE-9DD0-0047-8710-40FE432F772C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14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3776287"/>
              </p:ext>
            </p:extLst>
          </p:nvPr>
        </p:nvGraphicFramePr>
        <p:xfrm>
          <a:off x="685800" y="1600200"/>
          <a:ext cx="77724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Discovery Learning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Interactive Demonstrations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 dirty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Inquiry </a:t>
                      </a:r>
                    </a:p>
                    <a:p>
                      <a:pPr algn="ctr"/>
                      <a:r>
                        <a:rPr lang="en-US" sz="1200" b="0" cap="none" spc="0" dirty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Lessons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Inquiry</a:t>
                      </a:r>
                    </a:p>
                    <a:p>
                      <a:pPr algn="ctr"/>
                      <a:r>
                        <a:rPr lang="en-US" sz="1200" baseline="0" dirty="0"/>
                        <a:t> Labs</a:t>
                      </a:r>
                      <a:endParaRPr lang="en-US" sz="12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Real-world</a:t>
                      </a:r>
                    </a:p>
                    <a:p>
                      <a:pPr algn="ctr"/>
                      <a:r>
                        <a:rPr lang="en-US" sz="1200" baseline="0" dirty="0"/>
                        <a:t>Applications</a:t>
                      </a:r>
                      <a:endParaRPr lang="en-US" sz="12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Hypothetical Explanations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091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D9194-9241-C84A-8DEB-5D4BEA409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Real-world Applications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87FCF8C-2865-DA46-895A-9B757D731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09A872-EE97-9C42-9FC7-105B92270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3BB574-D59E-4945-A634-BAC200283222}" type="datetime9">
              <a:rPr lang="en-US" smtClean="0"/>
              <a:pPr>
                <a:defRPr/>
              </a:pPr>
              <a:t>8/24/21 1:41:30 PM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D1C5C-8A8F-7344-8AB1-94BB47344C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B7814E-EA0A-6749-8001-4802502E23D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248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Hypothetical Explanations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endParaRPr lang="en-US" sz="800" dirty="0"/>
          </a:p>
          <a:p>
            <a:r>
              <a:rPr lang="en-US" sz="2000" dirty="0"/>
              <a:t>Pedagogical Purpose</a:t>
            </a:r>
          </a:p>
          <a:p>
            <a:endParaRPr lang="en-US" sz="2000" b="0" kern="1200" dirty="0"/>
          </a:p>
          <a:p>
            <a:pPr algn="l"/>
            <a:r>
              <a:rPr lang="en-US" sz="2000" b="0" kern="1200" dirty="0"/>
              <a:t>Students develop and test hypotheses that serve as tentative explanations for observed phenomena and guides for further experimentation. </a:t>
            </a:r>
            <a:endParaRPr lang="en-US" sz="2000" b="0" dirty="0"/>
          </a:p>
          <a:p>
            <a:pPr marL="342900" indent="-342900" algn="l">
              <a:buFontTx/>
              <a:buChar char="-"/>
            </a:pPr>
            <a:endParaRPr lang="en-US" sz="2000" b="0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962400"/>
          </a:xfrm>
        </p:spPr>
        <p:txBody>
          <a:bodyPr/>
          <a:lstStyle/>
          <a:p>
            <a:endParaRPr lang="en-US" dirty="0"/>
          </a:p>
          <a:p>
            <a:endParaRPr lang="en-US" sz="800" dirty="0"/>
          </a:p>
          <a:p>
            <a:r>
              <a:rPr lang="en-US" sz="2000" dirty="0"/>
              <a:t>Advanced Skills:</a:t>
            </a:r>
          </a:p>
          <a:p>
            <a:endParaRPr lang="en-US" sz="2000" dirty="0"/>
          </a:p>
          <a:p>
            <a:pPr marL="342900" indent="-342900" algn="l">
              <a:buClrTx/>
              <a:buFont typeface="Arial"/>
              <a:buChar char="•"/>
            </a:pPr>
            <a:r>
              <a:rPr lang="en-US" sz="2000" b="0" kern="1200" dirty="0"/>
              <a:t>Synthesizing and testing complex hypothetical explanations </a:t>
            </a:r>
          </a:p>
          <a:p>
            <a:pPr marL="342900" indent="-342900" algn="l">
              <a:buClrTx/>
              <a:buFont typeface="Arial"/>
              <a:buChar char="•"/>
            </a:pPr>
            <a:r>
              <a:rPr lang="en-US" sz="2000" b="0" kern="1200" dirty="0"/>
              <a:t>Analyzing and evaluating scientific arguments </a:t>
            </a:r>
          </a:p>
          <a:p>
            <a:pPr marL="342900" indent="-342900" algn="l">
              <a:buClrTx/>
              <a:buFont typeface="Arial"/>
              <a:buChar char="•"/>
            </a:pPr>
            <a:r>
              <a:rPr lang="en-US" sz="2000" b="0" kern="1200" dirty="0"/>
              <a:t>Generating predictions through induction</a:t>
            </a:r>
          </a:p>
          <a:p>
            <a:pPr marL="342900" indent="-342900" algn="l">
              <a:buClrTx/>
              <a:buFont typeface="Arial"/>
              <a:buChar char="•"/>
            </a:pPr>
            <a:r>
              <a:rPr lang="en-US" sz="2000" b="0" kern="1200" dirty="0"/>
              <a:t>Revising hypotheses in light of new data</a:t>
            </a:r>
          </a:p>
          <a:p>
            <a:pPr marL="342900" indent="-342900" algn="l">
              <a:buFontTx/>
              <a:buChar char="-"/>
            </a:pPr>
            <a:endParaRPr lang="en-US" sz="2000" b="0" dirty="0"/>
          </a:p>
          <a:p>
            <a:pPr marL="342900" indent="-342900" algn="l">
              <a:buFontTx/>
              <a:buChar char="-"/>
            </a:pPr>
            <a:endParaRPr lang="en-US" sz="20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1ACA13-67FC-D94E-B434-CE4DC22611F9}" type="datetime9">
              <a:rPr lang="en-US" smtClean="0"/>
              <a:pPr>
                <a:defRPr/>
              </a:pPr>
              <a:t>8/24/21 1:41:30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66D7AE-9DD0-0047-8710-40FE432F772C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14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4053433"/>
              </p:ext>
            </p:extLst>
          </p:nvPr>
        </p:nvGraphicFramePr>
        <p:xfrm>
          <a:off x="685800" y="1600200"/>
          <a:ext cx="77724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Discovery Learning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Interactive Demonstrations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 dirty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Inquiry </a:t>
                      </a:r>
                    </a:p>
                    <a:p>
                      <a:pPr algn="ctr"/>
                      <a:r>
                        <a:rPr lang="en-US" sz="1200" b="0" cap="none" spc="0" dirty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Lessons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Inquiry</a:t>
                      </a:r>
                    </a:p>
                    <a:p>
                      <a:pPr algn="ctr"/>
                      <a:r>
                        <a:rPr lang="en-US" sz="1200" baseline="0" dirty="0"/>
                        <a:t> Labs</a:t>
                      </a:r>
                      <a:endParaRPr lang="en-US" sz="12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Real-world</a:t>
                      </a:r>
                    </a:p>
                    <a:p>
                      <a:pPr algn="ctr"/>
                      <a:r>
                        <a:rPr lang="en-US" sz="1200" baseline="0" dirty="0"/>
                        <a:t>Applications</a:t>
                      </a:r>
                      <a:endParaRPr lang="en-US" sz="12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Hypothetical Explanations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3190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Recall the Inquiry Spectrum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b="0" dirty="0"/>
              <a:t>Intellectual sophistication changes along the spectrum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1ACA13-67FC-D94E-B434-CE4DC22611F9}" type="datetime9">
              <a:rPr lang="en-US" smtClean="0"/>
              <a:pPr>
                <a:defRPr/>
              </a:pPr>
              <a:t>8/24/21 1:41:30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66D7AE-9DD0-0047-8710-40FE432F772C}" type="slidenum">
              <a:rPr lang="en-US" smtClean="0"/>
              <a:pPr/>
              <a:t>1</a:t>
            </a:fld>
            <a:endParaRPr lang="en-US" dirty="0"/>
          </a:p>
        </p:txBody>
      </p:sp>
      <p:graphicFrame>
        <p:nvGraphicFramePr>
          <p:cNvPr id="14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0534895"/>
              </p:ext>
            </p:extLst>
          </p:nvPr>
        </p:nvGraphicFramePr>
        <p:xfrm>
          <a:off x="685800" y="1600200"/>
          <a:ext cx="77724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Discovery Learning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Interactive Demonstrations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 dirty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Inquiry </a:t>
                      </a:r>
                    </a:p>
                    <a:p>
                      <a:pPr algn="ctr"/>
                      <a:r>
                        <a:rPr lang="en-US" sz="1200" b="0" cap="none" spc="0" dirty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Lessons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Inquiry</a:t>
                      </a:r>
                    </a:p>
                    <a:p>
                      <a:pPr algn="ctr"/>
                      <a:r>
                        <a:rPr lang="en-US" sz="1200" baseline="0" dirty="0"/>
                        <a:t> Labs</a:t>
                      </a:r>
                      <a:endParaRPr lang="en-US" sz="12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Real-world</a:t>
                      </a:r>
                    </a:p>
                    <a:p>
                      <a:pPr algn="ctr"/>
                      <a:r>
                        <a:rPr lang="en-US" sz="1200" baseline="0" dirty="0"/>
                        <a:t>Applications</a:t>
                      </a:r>
                      <a:endParaRPr lang="en-US" sz="12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Hypothetical Explanations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b="0" dirty="0"/>
              <a:t>Locus of control changes along the spectrum</a:t>
            </a:r>
          </a:p>
        </p:txBody>
      </p:sp>
    </p:spTree>
    <p:extLst>
      <p:ext uri="{BB962C8B-B14F-4D97-AF65-F5344CB8AC3E}">
        <p14:creationId xmlns:p14="http://schemas.microsoft.com/office/powerpoint/2010/main" val="920062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Discovery Learning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endParaRPr lang="en-US" sz="800" dirty="0"/>
          </a:p>
          <a:p>
            <a:r>
              <a:rPr lang="en-US" sz="2000" dirty="0"/>
              <a:t>Pedagogical Purpose</a:t>
            </a:r>
          </a:p>
          <a:p>
            <a:endParaRPr lang="en-US" sz="2000" b="0" kern="1200" dirty="0"/>
          </a:p>
          <a:p>
            <a:pPr algn="l"/>
            <a:r>
              <a:rPr lang="en-US" sz="2000" b="0" kern="1200" dirty="0"/>
              <a:t>Students develop concepts (and learn name for new concepts) based on first-hand experiences.</a:t>
            </a:r>
            <a:endParaRPr lang="en-US" sz="2000" b="0" dirty="0"/>
          </a:p>
          <a:p>
            <a:pPr marL="342900" indent="-342900" algn="l">
              <a:buFontTx/>
              <a:buChar char="-"/>
            </a:pPr>
            <a:endParaRPr lang="en-US" sz="2000" b="0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962400"/>
          </a:xfrm>
        </p:spPr>
        <p:txBody>
          <a:bodyPr/>
          <a:lstStyle/>
          <a:p>
            <a:endParaRPr lang="en-US" dirty="0"/>
          </a:p>
          <a:p>
            <a:endParaRPr lang="en-US" sz="800" dirty="0"/>
          </a:p>
          <a:p>
            <a:r>
              <a:rPr lang="en-US" sz="2000" dirty="0"/>
              <a:t>Rudimentary Skills:</a:t>
            </a:r>
          </a:p>
          <a:p>
            <a:endParaRPr lang="en-US" sz="2000" b="0" kern="1200" dirty="0"/>
          </a:p>
          <a:p>
            <a:pPr marL="342900" indent="-342900" algn="l">
              <a:buClrTx/>
              <a:buFont typeface="Arial"/>
              <a:buChar char="•"/>
            </a:pPr>
            <a:r>
              <a:rPr lang="en-US" sz="2000" b="0" kern="1200" dirty="0"/>
              <a:t>Observing </a:t>
            </a:r>
          </a:p>
          <a:p>
            <a:pPr marL="342900" indent="-342900" algn="l">
              <a:buClrTx/>
              <a:buFont typeface="Arial"/>
              <a:buChar char="•"/>
            </a:pPr>
            <a:r>
              <a:rPr lang="en-US" sz="2000" b="0" kern="1200" dirty="0"/>
              <a:t>Formulating concepts </a:t>
            </a:r>
          </a:p>
          <a:p>
            <a:pPr marL="342900" indent="-342900" algn="l">
              <a:buClrTx/>
              <a:buFont typeface="Arial"/>
              <a:buChar char="•"/>
            </a:pPr>
            <a:r>
              <a:rPr lang="en-US" sz="2000" b="0" kern="1200" dirty="0"/>
              <a:t>Estimating </a:t>
            </a:r>
          </a:p>
          <a:p>
            <a:pPr marL="342900" indent="-342900" algn="l">
              <a:buClrTx/>
              <a:buFont typeface="Arial"/>
              <a:buChar char="•"/>
            </a:pPr>
            <a:r>
              <a:rPr lang="en-US" sz="2000" b="0" kern="1200" dirty="0"/>
              <a:t>Drawing conclusions</a:t>
            </a:r>
          </a:p>
          <a:p>
            <a:pPr marL="342900" indent="-342900" algn="l">
              <a:buClrTx/>
              <a:buFont typeface="Arial"/>
              <a:buChar char="•"/>
            </a:pPr>
            <a:r>
              <a:rPr lang="en-US" sz="2000" b="0" kern="1200" dirty="0"/>
              <a:t>Communicating results </a:t>
            </a:r>
          </a:p>
          <a:p>
            <a:pPr marL="342900" indent="-342900" algn="l">
              <a:buClrTx/>
              <a:buFont typeface="Arial"/>
              <a:buChar char="•"/>
            </a:pPr>
            <a:r>
              <a:rPr lang="en-US" sz="2000" b="0" kern="1200" dirty="0"/>
              <a:t>Classifying results </a:t>
            </a:r>
          </a:p>
          <a:p>
            <a:pPr marL="342900" indent="-342900" algn="l">
              <a:buFontTx/>
              <a:buChar char="-"/>
            </a:pPr>
            <a:endParaRPr lang="en-US" sz="20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1ACA13-67FC-D94E-B434-CE4DC22611F9}" type="datetime9">
              <a:rPr lang="en-US" smtClean="0"/>
              <a:pPr>
                <a:defRPr/>
              </a:pPr>
              <a:t>8/24/21 1:41:30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66D7AE-9DD0-0047-8710-40FE432F772C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14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6144851"/>
              </p:ext>
            </p:extLst>
          </p:nvPr>
        </p:nvGraphicFramePr>
        <p:xfrm>
          <a:off x="685800" y="1600200"/>
          <a:ext cx="77724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Discovery Learning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Interactive Demonstrations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 dirty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Inquiry </a:t>
                      </a:r>
                    </a:p>
                    <a:p>
                      <a:pPr algn="ctr"/>
                      <a:r>
                        <a:rPr lang="en-US" sz="1200" b="0" cap="none" spc="0" dirty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Lessons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Inquiry</a:t>
                      </a:r>
                    </a:p>
                    <a:p>
                      <a:pPr algn="ctr"/>
                      <a:r>
                        <a:rPr lang="en-US" sz="1200" baseline="0" dirty="0"/>
                        <a:t> Labs</a:t>
                      </a:r>
                      <a:endParaRPr lang="en-US" sz="12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Real-world</a:t>
                      </a:r>
                    </a:p>
                    <a:p>
                      <a:pPr algn="ctr"/>
                      <a:r>
                        <a:rPr lang="en-US" sz="1200" baseline="0" dirty="0"/>
                        <a:t>Applications</a:t>
                      </a:r>
                      <a:endParaRPr lang="en-US" sz="12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Hypothetical Explanations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6870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69DFF-9AC5-5945-91A5-7D2A2D349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Discovery Learning Activities/Questions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597D6EF-8103-CC4B-BA01-629517464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07053D-C7FC-A640-A196-64E16D3E6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3BB574-D59E-4945-A634-BAC200283222}" type="datetime9">
              <a:rPr lang="en-US" smtClean="0"/>
              <a:pPr>
                <a:defRPr/>
              </a:pPr>
              <a:t>8/24/21 1:41:30 PM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B398B-6E28-0747-9AC5-2B4D92F024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B7814E-EA0A-6749-8001-4802502E23D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194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Interactive Demonstrations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endParaRPr lang="en-US" sz="800" dirty="0"/>
          </a:p>
          <a:p>
            <a:r>
              <a:rPr lang="en-US" sz="2000" dirty="0"/>
              <a:t>Pedagogical Purpose</a:t>
            </a:r>
          </a:p>
          <a:p>
            <a:endParaRPr lang="en-US" sz="2000" b="0" kern="1200" dirty="0"/>
          </a:p>
          <a:p>
            <a:pPr algn="l"/>
            <a:r>
              <a:rPr lang="en-US" sz="2000" b="0" kern="1200" dirty="0"/>
              <a:t>Students are engaged in explanation and prediction-making that allows teacher to elicit, identify, confront, and resolve alternative conceptions. </a:t>
            </a:r>
            <a:endParaRPr lang="en-US" sz="2000" b="0" dirty="0"/>
          </a:p>
          <a:p>
            <a:pPr marL="342900" indent="-342900" algn="l">
              <a:buFontTx/>
              <a:buChar char="-"/>
            </a:pPr>
            <a:endParaRPr lang="en-US" sz="2000" b="0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962400"/>
          </a:xfrm>
        </p:spPr>
        <p:txBody>
          <a:bodyPr/>
          <a:lstStyle/>
          <a:p>
            <a:endParaRPr lang="en-US" dirty="0"/>
          </a:p>
          <a:p>
            <a:endParaRPr lang="en-US" sz="800" dirty="0"/>
          </a:p>
          <a:p>
            <a:r>
              <a:rPr lang="en-US" sz="2000" dirty="0"/>
              <a:t>Basic Skills:</a:t>
            </a:r>
          </a:p>
          <a:p>
            <a:endParaRPr lang="en-US" sz="2000" b="0" kern="1200" dirty="0"/>
          </a:p>
          <a:p>
            <a:pPr marL="342900" indent="-342900" algn="l">
              <a:buClrTx/>
              <a:buFont typeface="Arial"/>
              <a:buChar char="•"/>
            </a:pPr>
            <a:r>
              <a:rPr lang="en-US" sz="2000" b="0" kern="1200" dirty="0"/>
              <a:t>Predicting </a:t>
            </a:r>
          </a:p>
          <a:p>
            <a:pPr marL="342900" indent="-342900" algn="l">
              <a:buClrTx/>
              <a:buFont typeface="Arial"/>
              <a:buChar char="•"/>
            </a:pPr>
            <a:r>
              <a:rPr lang="en-US" sz="2000" b="0" kern="1200" dirty="0"/>
              <a:t>Explaining </a:t>
            </a:r>
          </a:p>
          <a:p>
            <a:pPr marL="342900" indent="-342900" algn="l">
              <a:buClrTx/>
              <a:buFont typeface="Arial"/>
              <a:buChar char="•"/>
            </a:pPr>
            <a:r>
              <a:rPr lang="en-US" sz="2000" b="0" kern="1200" dirty="0"/>
              <a:t>Estimating </a:t>
            </a:r>
          </a:p>
          <a:p>
            <a:pPr marL="342900" indent="-342900" algn="l">
              <a:buClrTx/>
              <a:buFont typeface="Arial"/>
              <a:buChar char="•"/>
            </a:pPr>
            <a:r>
              <a:rPr lang="en-US" sz="2000" b="0" kern="1200" dirty="0"/>
              <a:t>Acquiring and processing data </a:t>
            </a:r>
          </a:p>
          <a:p>
            <a:pPr marL="342900" indent="-342900" algn="l">
              <a:buClrTx/>
              <a:buFont typeface="Arial"/>
              <a:buChar char="•"/>
            </a:pPr>
            <a:r>
              <a:rPr lang="en-US" sz="2000" b="0" kern="1200" dirty="0"/>
              <a:t>Formulating and revising scientific explanations </a:t>
            </a:r>
          </a:p>
          <a:p>
            <a:pPr marL="342900" indent="-342900" algn="l">
              <a:buClrTx/>
              <a:buFont typeface="Arial"/>
              <a:buChar char="•"/>
            </a:pPr>
            <a:r>
              <a:rPr lang="en-US" sz="2000" b="0" kern="1200" dirty="0"/>
              <a:t>Recognizing and analyzing alternative explanations</a:t>
            </a:r>
          </a:p>
          <a:p>
            <a:pPr marL="342900" indent="-342900" algn="l">
              <a:buFontTx/>
              <a:buChar char="-"/>
            </a:pPr>
            <a:endParaRPr lang="en-US" sz="20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1ACA13-67FC-D94E-B434-CE4DC22611F9}" type="datetime9">
              <a:rPr lang="en-US" smtClean="0"/>
              <a:pPr>
                <a:defRPr/>
              </a:pPr>
              <a:t>8/24/21 1:41:30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66D7AE-9DD0-0047-8710-40FE432F772C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14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7047518"/>
              </p:ext>
            </p:extLst>
          </p:nvPr>
        </p:nvGraphicFramePr>
        <p:xfrm>
          <a:off x="685800" y="1600200"/>
          <a:ext cx="77724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Discovery Learning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Interactive Demonstrations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 dirty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Inquiry </a:t>
                      </a:r>
                    </a:p>
                    <a:p>
                      <a:pPr algn="ctr"/>
                      <a:r>
                        <a:rPr lang="en-US" sz="1200" b="0" cap="none" spc="0" dirty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Lessons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Inquiry</a:t>
                      </a:r>
                    </a:p>
                    <a:p>
                      <a:pPr algn="ctr"/>
                      <a:r>
                        <a:rPr lang="en-US" sz="1200" baseline="0" dirty="0"/>
                        <a:t> Labs</a:t>
                      </a:r>
                      <a:endParaRPr lang="en-US" sz="12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Real-world</a:t>
                      </a:r>
                    </a:p>
                    <a:p>
                      <a:pPr algn="ctr"/>
                      <a:r>
                        <a:rPr lang="en-US" sz="1200" baseline="0" dirty="0"/>
                        <a:t>Applications</a:t>
                      </a:r>
                      <a:endParaRPr lang="en-US" sz="12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Hypothetical Explanations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5926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69DFF-9AC5-5945-91A5-7D2A2D349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Demo Activities/Questions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597D6EF-8103-CC4B-BA01-629517464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07053D-C7FC-A640-A196-64E16D3E6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3BB574-D59E-4945-A634-BAC200283222}" type="datetime9">
              <a:rPr lang="en-US" smtClean="0"/>
              <a:pPr>
                <a:defRPr/>
              </a:pPr>
              <a:t>8/24/21 1:41:30 PM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B398B-6E28-0747-9AC5-2B4D92F024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B7814E-EA0A-6749-8001-4802502E23D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50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Inquiry Lessons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endParaRPr lang="en-US" sz="800" dirty="0"/>
          </a:p>
          <a:p>
            <a:r>
              <a:rPr lang="en-US" sz="2000" dirty="0"/>
              <a:t>Pedagogical Purpose</a:t>
            </a:r>
          </a:p>
          <a:p>
            <a:endParaRPr lang="en-US" sz="2000" b="0" kern="1200" dirty="0"/>
          </a:p>
          <a:p>
            <a:pPr algn="l"/>
            <a:r>
              <a:rPr lang="en-US" sz="2000" b="0" kern="1200" dirty="0"/>
              <a:t>Students identify scientific principles and/or relationships by working with a teacher who demonstrates the inquiry process and uses a “think aloud” protocol throughout.</a:t>
            </a:r>
            <a:endParaRPr lang="en-US" sz="2000" b="0" dirty="0"/>
          </a:p>
          <a:p>
            <a:pPr marL="342900" indent="-342900" algn="l">
              <a:buFontTx/>
              <a:buChar char="-"/>
            </a:pPr>
            <a:endParaRPr lang="en-US" sz="2000" b="0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962400"/>
          </a:xfrm>
        </p:spPr>
        <p:txBody>
          <a:bodyPr/>
          <a:lstStyle/>
          <a:p>
            <a:endParaRPr lang="en-US" dirty="0"/>
          </a:p>
          <a:p>
            <a:endParaRPr lang="en-US" sz="800" dirty="0"/>
          </a:p>
          <a:p>
            <a:r>
              <a:rPr lang="en-US" sz="2000" dirty="0"/>
              <a:t>Intermediate Skills:</a:t>
            </a:r>
          </a:p>
          <a:p>
            <a:endParaRPr lang="en-US" sz="2000" b="0" kern="1200" dirty="0"/>
          </a:p>
          <a:p>
            <a:pPr marL="342900" indent="-342900" algn="l">
              <a:buClrTx/>
              <a:buFont typeface="Arial"/>
              <a:buChar char="•"/>
            </a:pPr>
            <a:r>
              <a:rPr lang="en-US" sz="2000" b="0" kern="1200" dirty="0"/>
              <a:t>Measuring </a:t>
            </a:r>
          </a:p>
          <a:p>
            <a:pPr marL="342900" indent="-342900" algn="l">
              <a:buClrTx/>
              <a:buFont typeface="Arial"/>
              <a:buChar char="•"/>
            </a:pPr>
            <a:r>
              <a:rPr lang="en-US" sz="2000" b="0" kern="1200" dirty="0"/>
              <a:t>Collecting and recording data </a:t>
            </a:r>
          </a:p>
          <a:p>
            <a:pPr marL="342900" indent="-342900" algn="l">
              <a:buClrTx/>
              <a:buFont typeface="Arial"/>
              <a:buChar char="•"/>
            </a:pPr>
            <a:r>
              <a:rPr lang="en-US" sz="2000" b="0" kern="1200" dirty="0"/>
              <a:t>Constructing a table of data</a:t>
            </a:r>
          </a:p>
          <a:p>
            <a:pPr marL="342900" indent="-342900" algn="l">
              <a:buClrTx/>
              <a:buFont typeface="Arial"/>
              <a:buChar char="•"/>
            </a:pPr>
            <a:r>
              <a:rPr lang="en-US" sz="2000" b="0" kern="1200" dirty="0"/>
              <a:t>Designing and conducting scientific investigations</a:t>
            </a:r>
          </a:p>
          <a:p>
            <a:pPr marL="342900" indent="-342900" algn="l">
              <a:buClrTx/>
              <a:buFont typeface="Arial"/>
              <a:buChar char="•"/>
            </a:pPr>
            <a:r>
              <a:rPr lang="en-US" sz="2000" b="0" kern="1200" dirty="0"/>
              <a:t>Using technology and math</a:t>
            </a:r>
          </a:p>
          <a:p>
            <a:pPr marL="342900" indent="-342900" algn="l">
              <a:buClrTx/>
              <a:buFont typeface="Arial"/>
              <a:buChar char="•"/>
            </a:pPr>
            <a:r>
              <a:rPr lang="en-US" sz="2000" b="0" kern="1200" dirty="0"/>
              <a:t>Describing relationships </a:t>
            </a:r>
          </a:p>
          <a:p>
            <a:pPr marL="342900" indent="-342900" algn="l">
              <a:buFontTx/>
              <a:buChar char="-"/>
            </a:pPr>
            <a:endParaRPr lang="en-US" sz="20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1ACA13-67FC-D94E-B434-CE4DC22611F9}" type="datetime9">
              <a:rPr lang="en-US" smtClean="0"/>
              <a:pPr>
                <a:defRPr/>
              </a:pPr>
              <a:t>8/24/21 1:41:30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66D7AE-9DD0-0047-8710-40FE432F772C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14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5405032"/>
              </p:ext>
            </p:extLst>
          </p:nvPr>
        </p:nvGraphicFramePr>
        <p:xfrm>
          <a:off x="685800" y="1600200"/>
          <a:ext cx="77724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Discovery Learning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Interactive Demonstrations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 dirty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Inquiry </a:t>
                      </a:r>
                    </a:p>
                    <a:p>
                      <a:pPr algn="ctr"/>
                      <a:r>
                        <a:rPr lang="en-US" sz="1200" b="0" cap="none" spc="0" dirty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Lessons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Inquiry</a:t>
                      </a:r>
                    </a:p>
                    <a:p>
                      <a:pPr algn="ctr"/>
                      <a:r>
                        <a:rPr lang="en-US" sz="1200" baseline="0" dirty="0"/>
                        <a:t> Labs</a:t>
                      </a:r>
                      <a:endParaRPr lang="en-US" sz="12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Real-world</a:t>
                      </a:r>
                    </a:p>
                    <a:p>
                      <a:pPr algn="ctr"/>
                      <a:r>
                        <a:rPr lang="en-US" sz="1200" baseline="0" dirty="0"/>
                        <a:t>Applications</a:t>
                      </a:r>
                      <a:endParaRPr lang="en-US" sz="12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Hypothetical Explanations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551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FD03B-8E9E-144C-AB5E-57E66D27D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Inquiry Lesson Activities/Questions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37B73FB-1081-294F-B771-576B6C6D1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1BF7-9755-3540-B8CF-8931308DE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3BB574-D59E-4945-A634-BAC200283222}" type="datetime9">
              <a:rPr lang="en-US" smtClean="0"/>
              <a:pPr>
                <a:defRPr/>
              </a:pPr>
              <a:t>8/24/21 1:41:30 PM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EA939-9EBD-C14A-9471-3D9BE85AE8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B7814E-EA0A-6749-8001-4802502E23D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40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Inquiry Labs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endParaRPr lang="en-US" sz="800" dirty="0"/>
          </a:p>
          <a:p>
            <a:r>
              <a:rPr lang="en-US" sz="2000" dirty="0"/>
              <a:t>Pedagogical Purpose</a:t>
            </a:r>
          </a:p>
          <a:p>
            <a:endParaRPr lang="en-US" sz="2000" b="0" kern="1200" dirty="0"/>
          </a:p>
          <a:p>
            <a:pPr algn="l"/>
            <a:r>
              <a:rPr lang="en-US" sz="2000" b="0" kern="1200" dirty="0"/>
              <a:t>Students, working primarily on their own, establish empirical laws based on measurement of variables under controlled conditions. </a:t>
            </a:r>
            <a:endParaRPr lang="en-US" sz="2000" b="0" dirty="0"/>
          </a:p>
          <a:p>
            <a:pPr marL="342900" indent="-342900" algn="l">
              <a:buFontTx/>
              <a:buChar char="-"/>
            </a:pPr>
            <a:endParaRPr lang="en-US" sz="2000" b="0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962400"/>
          </a:xfrm>
        </p:spPr>
        <p:txBody>
          <a:bodyPr/>
          <a:lstStyle/>
          <a:p>
            <a:endParaRPr lang="en-US" dirty="0"/>
          </a:p>
          <a:p>
            <a:endParaRPr lang="en-US" sz="800" dirty="0"/>
          </a:p>
          <a:p>
            <a:r>
              <a:rPr lang="en-US" sz="2000" dirty="0"/>
              <a:t>Integrated Skills:</a:t>
            </a:r>
          </a:p>
          <a:p>
            <a:endParaRPr lang="en-US" sz="2000" b="0" kern="1200" dirty="0"/>
          </a:p>
          <a:p>
            <a:pPr marL="342900" indent="-342900" algn="l">
              <a:buClrTx/>
              <a:buFont typeface="Arial"/>
              <a:buChar char="•"/>
            </a:pPr>
            <a:r>
              <a:rPr lang="en-US" sz="2000" b="0" kern="1200" dirty="0"/>
              <a:t>Measuring metrically </a:t>
            </a:r>
          </a:p>
          <a:p>
            <a:pPr marL="342900" indent="-342900" algn="l">
              <a:buClrTx/>
              <a:buFont typeface="Arial"/>
              <a:buChar char="•"/>
            </a:pPr>
            <a:r>
              <a:rPr lang="en-US" sz="2000" b="0" kern="1200" dirty="0"/>
              <a:t>Establishing empirical laws on the basis of evidence and logic</a:t>
            </a:r>
          </a:p>
          <a:p>
            <a:pPr marL="342900" indent="-342900" algn="l">
              <a:buClrTx/>
              <a:buFont typeface="Arial"/>
              <a:buChar char="•"/>
            </a:pPr>
            <a:r>
              <a:rPr lang="en-US" sz="2000" b="0" kern="1200" dirty="0"/>
              <a:t>Designing and conducting controlled scientific investigations</a:t>
            </a:r>
          </a:p>
          <a:p>
            <a:pPr marL="342900" indent="-342900" algn="l">
              <a:buClrTx/>
              <a:buFont typeface="Arial"/>
              <a:buChar char="•"/>
            </a:pPr>
            <a:r>
              <a:rPr lang="en-US" sz="2000" b="0" kern="1200" dirty="0"/>
              <a:t>Using sensors and graphical analysis during investigations</a:t>
            </a:r>
            <a:endParaRPr lang="en-US" sz="2000" b="0" kern="1200" dirty="0">
              <a:solidFill>
                <a:schemeClr val="dk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1ACA13-67FC-D94E-B434-CE4DC22611F9}" type="datetime9">
              <a:rPr lang="en-US" smtClean="0"/>
              <a:pPr>
                <a:defRPr/>
              </a:pPr>
              <a:t>8/24/21 1:41:30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66D7AE-9DD0-0047-8710-40FE432F772C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14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5410909"/>
              </p:ext>
            </p:extLst>
          </p:nvPr>
        </p:nvGraphicFramePr>
        <p:xfrm>
          <a:off x="685800" y="1600200"/>
          <a:ext cx="77724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Discovery Learning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Interactive Demonstrations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 dirty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Inquiry </a:t>
                      </a:r>
                    </a:p>
                    <a:p>
                      <a:pPr algn="ctr"/>
                      <a:r>
                        <a:rPr lang="en-US" sz="1200" b="0" cap="none" spc="0" dirty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Lessons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Inquiry</a:t>
                      </a:r>
                    </a:p>
                    <a:p>
                      <a:pPr algn="ctr"/>
                      <a:r>
                        <a:rPr lang="en-US" sz="1200" baseline="0" dirty="0"/>
                        <a:t> Labs</a:t>
                      </a:r>
                      <a:endParaRPr lang="en-US" sz="12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Real-world</a:t>
                      </a:r>
                    </a:p>
                    <a:p>
                      <a:pPr algn="ctr"/>
                      <a:r>
                        <a:rPr lang="en-US" sz="1200" baseline="0" dirty="0"/>
                        <a:t>Applications</a:t>
                      </a:r>
                      <a:endParaRPr lang="en-US" sz="12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Hypothetical Explanations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835616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6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5187</TotalTime>
  <Words>478</Words>
  <Application>Microsoft Macintosh PowerPoint</Application>
  <PresentationFormat>On-screen Show (4:3)</PresentationFormat>
  <Paragraphs>193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Georgia</vt:lpstr>
      <vt:lpstr>Times</vt:lpstr>
      <vt:lpstr>Blank Presentation</vt:lpstr>
      <vt:lpstr>Creating a Levels of Inquiry Learning Sequence: Topic</vt:lpstr>
      <vt:lpstr>Recall the Inquiry Spectrum</vt:lpstr>
      <vt:lpstr>Discovery Learning</vt:lpstr>
      <vt:lpstr>Discovery Learning Activities/Questions</vt:lpstr>
      <vt:lpstr>Interactive Demonstrations</vt:lpstr>
      <vt:lpstr>Interactive Demo Activities/Questions</vt:lpstr>
      <vt:lpstr>Inquiry Lessons</vt:lpstr>
      <vt:lpstr>Inquiry Lesson Activities/Questions</vt:lpstr>
      <vt:lpstr>Inquiry Labs</vt:lpstr>
      <vt:lpstr>Inquiry Lab Activities/Questions</vt:lpstr>
      <vt:lpstr>Real-world Applications</vt:lpstr>
      <vt:lpstr>Real-world Applications</vt:lpstr>
      <vt:lpstr>Hypothetical Explanations</vt:lpstr>
    </vt:vector>
  </TitlesOfParts>
  <Company>Creative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Walczynski (Admin)</dc:creator>
  <cp:lastModifiedBy>Wenning, Carl</cp:lastModifiedBy>
  <cp:revision>156</cp:revision>
  <cp:lastPrinted>2006-10-05T21:29:32Z</cp:lastPrinted>
  <dcterms:created xsi:type="dcterms:W3CDTF">2011-10-17T13:44:42Z</dcterms:created>
  <dcterms:modified xsi:type="dcterms:W3CDTF">2021-08-24T18:41:46Z</dcterms:modified>
</cp:coreProperties>
</file>