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16"/>
  </p:notesMasterIdLst>
  <p:handoutMasterIdLst>
    <p:handoutMasterId r:id="rId17"/>
  </p:handoutMasterIdLst>
  <p:sldIdLst>
    <p:sldId id="256" r:id="rId2"/>
    <p:sldId id="266" r:id="rId3"/>
    <p:sldId id="258" r:id="rId4"/>
    <p:sldId id="279" r:id="rId5"/>
    <p:sldId id="267" r:id="rId6"/>
    <p:sldId id="285" r:id="rId7"/>
    <p:sldId id="272" r:id="rId8"/>
    <p:sldId id="273" r:id="rId9"/>
    <p:sldId id="274" r:id="rId10"/>
    <p:sldId id="275" r:id="rId11"/>
    <p:sldId id="276" r:id="rId12"/>
    <p:sldId id="277" r:id="rId13"/>
    <p:sldId id="261" r:id="rId14"/>
    <p:sldId id="284"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80FF"/>
    <a:srgbClr val="6666FF"/>
    <a:srgbClr val="FF8000"/>
    <a:srgbClr val="EC9B50"/>
    <a:srgbClr val="DAD0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3" autoAdjust="0"/>
    <p:restoredTop sz="90884"/>
  </p:normalViewPr>
  <p:slideViewPr>
    <p:cSldViewPr>
      <p:cViewPr varScale="1">
        <p:scale>
          <a:sx n="116" d="100"/>
          <a:sy n="116" d="100"/>
        </p:scale>
        <p:origin x="1824"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B44DF78-56E5-0743-9B9C-44C6B09B3FA0}" type="slidenum">
              <a:rPr lang="en-US"/>
              <a:pPr/>
              <a:t>‹#›</a:t>
            </a:fld>
            <a:endParaRPr lang="en-US"/>
          </a:p>
        </p:txBody>
      </p:sp>
    </p:spTree>
    <p:extLst>
      <p:ext uri="{BB962C8B-B14F-4D97-AF65-F5344CB8AC3E}">
        <p14:creationId xmlns:p14="http://schemas.microsoft.com/office/powerpoint/2010/main" val="509543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497214-1A49-F24D-B02F-518D07C39BD9}" type="slidenum">
              <a:rPr lang="en-US"/>
              <a:pPr/>
              <a:t>‹#›</a:t>
            </a:fld>
            <a:endParaRPr lang="en-US"/>
          </a:p>
        </p:txBody>
      </p:sp>
    </p:spTree>
    <p:extLst>
      <p:ext uri="{BB962C8B-B14F-4D97-AF65-F5344CB8AC3E}">
        <p14:creationId xmlns:p14="http://schemas.microsoft.com/office/powerpoint/2010/main" val="3260589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0937BA-4324-A747-B373-B85C0B5E735D}" type="slidenum">
              <a:rPr lang="en-US" sz="1200"/>
              <a:pPr/>
              <a:t>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163B00-9DAE-9844-9D56-02DC4A19EED5}" type="datetime9">
              <a:rPr lang="en-US" smtClean="0"/>
              <a:pPr>
                <a:defRPr/>
              </a:pPr>
              <a:t>8/18/20 3:27:33 PM</a:t>
            </a:fld>
            <a:endParaRPr lang="en-US"/>
          </a:p>
        </p:txBody>
      </p:sp>
      <p:sp>
        <p:nvSpPr>
          <p:cNvPr id="5" name="Slide Number Placeholder 4"/>
          <p:cNvSpPr>
            <a:spLocks noGrp="1"/>
          </p:cNvSpPr>
          <p:nvPr>
            <p:ph type="sldNum" sz="quarter" idx="11"/>
          </p:nvPr>
        </p:nvSpPr>
        <p:spPr/>
        <p:txBody>
          <a:bodyPr/>
          <a:lstStyle>
            <a:lvl1pPr>
              <a:defRPr/>
            </a:lvl1pPr>
          </a:lstStyle>
          <a:p>
            <a:fld id="{08E1EF78-FC42-2141-B149-6EB95C655E7D}" type="slidenum">
              <a:rPr lang="en-US"/>
              <a:pPr/>
              <a:t>‹#›</a:t>
            </a:fld>
            <a:endParaRPr lang="en-US"/>
          </a:p>
        </p:txBody>
      </p:sp>
    </p:spTree>
    <p:extLst>
      <p:ext uri="{BB962C8B-B14F-4D97-AF65-F5344CB8AC3E}">
        <p14:creationId xmlns:p14="http://schemas.microsoft.com/office/powerpoint/2010/main" val="112633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C4E2ADF8-B57D-9F49-A85A-0D693BA18AFC}" type="datetime9">
              <a:rPr lang="en-US" smtClean="0"/>
              <a:pPr>
                <a:defRPr/>
              </a:pPr>
              <a:t>8/18/20 3:27:33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197359EA-1437-DB49-8C1A-4A8CD2D78B30}" type="slidenum">
              <a:rPr lang="en-US"/>
              <a:pPr/>
              <a:t>‹#›</a:t>
            </a:fld>
            <a:endParaRPr lang="en-US"/>
          </a:p>
        </p:txBody>
      </p:sp>
    </p:spTree>
    <p:extLst>
      <p:ext uri="{BB962C8B-B14F-4D97-AF65-F5344CB8AC3E}">
        <p14:creationId xmlns:p14="http://schemas.microsoft.com/office/powerpoint/2010/main" val="40525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D763A341-5FDF-8F43-BAA5-6AB795412069}" type="datetime9">
              <a:rPr lang="en-US" smtClean="0"/>
              <a:pPr>
                <a:defRPr/>
              </a:pPr>
              <a:t>8/18/20 3:27:33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6928C79C-A77F-AE4C-8024-C73ED0E84BB9}" type="slidenum">
              <a:rPr lang="en-US"/>
              <a:pPr/>
              <a:t>‹#›</a:t>
            </a:fld>
            <a:endParaRPr lang="en-US"/>
          </a:p>
        </p:txBody>
      </p:sp>
    </p:spTree>
    <p:extLst>
      <p:ext uri="{BB962C8B-B14F-4D97-AF65-F5344CB8AC3E}">
        <p14:creationId xmlns:p14="http://schemas.microsoft.com/office/powerpoint/2010/main" val="56693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E61ACA13-67FC-D94E-B434-CE4DC22611F9}" type="datetime9">
              <a:rPr lang="en-US" smtClean="0"/>
              <a:pPr>
                <a:defRPr/>
              </a:pPr>
              <a:t>8/18/20 3:27:33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B466D7AE-9DD0-0047-8710-40FE432F772C}" type="slidenum">
              <a:rPr lang="en-US"/>
              <a:pPr/>
              <a:t>‹#›</a:t>
            </a:fld>
            <a:endParaRPr lang="en-US"/>
          </a:p>
        </p:txBody>
      </p:sp>
    </p:spTree>
    <p:extLst>
      <p:ext uri="{BB962C8B-B14F-4D97-AF65-F5344CB8AC3E}">
        <p14:creationId xmlns:p14="http://schemas.microsoft.com/office/powerpoint/2010/main" val="30131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AB4CB9-D1E3-CA42-87F4-92A93ADD9199}" type="datetime9">
              <a:rPr lang="en-US" smtClean="0"/>
              <a:pPr>
                <a:defRPr/>
              </a:pPr>
              <a:t>8/18/20 3:27:33 PM</a:t>
            </a:fld>
            <a:endParaRPr lang="en-US"/>
          </a:p>
        </p:txBody>
      </p:sp>
      <p:sp>
        <p:nvSpPr>
          <p:cNvPr id="5" name="Rectangle 14"/>
          <p:cNvSpPr>
            <a:spLocks noGrp="1" noChangeArrowheads="1"/>
          </p:cNvSpPr>
          <p:nvPr>
            <p:ph type="sldNum" sz="quarter" idx="11"/>
          </p:nvPr>
        </p:nvSpPr>
        <p:spPr>
          <a:ln/>
        </p:spPr>
        <p:txBody>
          <a:bodyPr/>
          <a:lstStyle>
            <a:lvl1pPr>
              <a:defRPr/>
            </a:lvl1pPr>
          </a:lstStyle>
          <a:p>
            <a:fld id="{FAB7ED35-23A0-A04D-B5C4-8807E6FB0B3C}" type="slidenum">
              <a:rPr lang="en-US"/>
              <a:pPr/>
              <a:t>‹#›</a:t>
            </a:fld>
            <a:endParaRPr lang="en-US"/>
          </a:p>
        </p:txBody>
      </p:sp>
    </p:spTree>
    <p:extLst>
      <p:ext uri="{BB962C8B-B14F-4D97-AF65-F5344CB8AC3E}">
        <p14:creationId xmlns:p14="http://schemas.microsoft.com/office/powerpoint/2010/main" val="25083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163BB574-D59E-4945-A634-BAC200283222}" type="datetime9">
              <a:rPr lang="en-US" smtClean="0"/>
              <a:pPr>
                <a:defRPr/>
              </a:pPr>
              <a:t>8/18/20 3:27:33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1B7814E-EA0A-6749-8001-4802502E23D3}" type="slidenum">
              <a:rPr lang="en-US"/>
              <a:pPr/>
              <a:t>‹#›</a:t>
            </a:fld>
            <a:endParaRPr lang="en-US"/>
          </a:p>
        </p:txBody>
      </p:sp>
    </p:spTree>
    <p:extLst>
      <p:ext uri="{BB962C8B-B14F-4D97-AF65-F5344CB8AC3E}">
        <p14:creationId xmlns:p14="http://schemas.microsoft.com/office/powerpoint/2010/main" val="3671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2E554932-06C0-B24F-A73D-6AB021F7C123}" type="datetime9">
              <a:rPr lang="en-US" smtClean="0"/>
              <a:pPr>
                <a:defRPr/>
              </a:pPr>
              <a:t>8/18/20 3:27:33 PM</a:t>
            </a:fld>
            <a:endParaRPr lang="en-US"/>
          </a:p>
        </p:txBody>
      </p:sp>
      <p:sp>
        <p:nvSpPr>
          <p:cNvPr id="8" name="Rectangle 14"/>
          <p:cNvSpPr>
            <a:spLocks noGrp="1" noChangeArrowheads="1"/>
          </p:cNvSpPr>
          <p:nvPr>
            <p:ph type="sldNum" sz="quarter" idx="11"/>
          </p:nvPr>
        </p:nvSpPr>
        <p:spPr>
          <a:ln/>
        </p:spPr>
        <p:txBody>
          <a:bodyPr/>
          <a:lstStyle>
            <a:lvl1pPr>
              <a:defRPr/>
            </a:lvl1pPr>
          </a:lstStyle>
          <a:p>
            <a:fld id="{934DBA02-8D7B-5441-9CD8-1E8A5F0C70BC}" type="slidenum">
              <a:rPr lang="en-US"/>
              <a:pPr/>
              <a:t>‹#›</a:t>
            </a:fld>
            <a:endParaRPr lang="en-US"/>
          </a:p>
        </p:txBody>
      </p:sp>
    </p:spTree>
    <p:extLst>
      <p:ext uri="{BB962C8B-B14F-4D97-AF65-F5344CB8AC3E}">
        <p14:creationId xmlns:p14="http://schemas.microsoft.com/office/powerpoint/2010/main" val="93137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7B3F89A6-827D-AC48-806A-65E28227B6E0}" type="datetime9">
              <a:rPr lang="en-US" smtClean="0"/>
              <a:pPr>
                <a:defRPr/>
              </a:pPr>
              <a:t>8/18/20 3:27:33 PM</a:t>
            </a:fld>
            <a:endParaRPr lang="en-US"/>
          </a:p>
        </p:txBody>
      </p:sp>
      <p:sp>
        <p:nvSpPr>
          <p:cNvPr id="4" name="Rectangle 14"/>
          <p:cNvSpPr>
            <a:spLocks noGrp="1" noChangeArrowheads="1"/>
          </p:cNvSpPr>
          <p:nvPr>
            <p:ph type="sldNum" sz="quarter" idx="11"/>
          </p:nvPr>
        </p:nvSpPr>
        <p:spPr>
          <a:ln/>
        </p:spPr>
        <p:txBody>
          <a:bodyPr/>
          <a:lstStyle>
            <a:lvl1pPr>
              <a:defRPr/>
            </a:lvl1pPr>
          </a:lstStyle>
          <a:p>
            <a:fld id="{F61B12B3-95D6-8541-9B55-B335113B87CD}" type="slidenum">
              <a:rPr lang="en-US"/>
              <a:pPr/>
              <a:t>‹#›</a:t>
            </a:fld>
            <a:endParaRPr lang="en-US"/>
          </a:p>
        </p:txBody>
      </p:sp>
    </p:spTree>
    <p:extLst>
      <p:ext uri="{BB962C8B-B14F-4D97-AF65-F5344CB8AC3E}">
        <p14:creationId xmlns:p14="http://schemas.microsoft.com/office/powerpoint/2010/main" val="8576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032AAA0-067B-5043-BC05-175F80705008}" type="datetime9">
              <a:rPr lang="en-US" smtClean="0"/>
              <a:pPr>
                <a:defRPr/>
              </a:pPr>
              <a:t>8/18/20 3:27:33 PM</a:t>
            </a:fld>
            <a:endParaRPr lang="en-US"/>
          </a:p>
        </p:txBody>
      </p:sp>
      <p:sp>
        <p:nvSpPr>
          <p:cNvPr id="3" name="Rectangle 14"/>
          <p:cNvSpPr>
            <a:spLocks noGrp="1" noChangeArrowheads="1"/>
          </p:cNvSpPr>
          <p:nvPr>
            <p:ph type="sldNum" sz="quarter" idx="11"/>
          </p:nvPr>
        </p:nvSpPr>
        <p:spPr>
          <a:ln/>
        </p:spPr>
        <p:txBody>
          <a:bodyPr/>
          <a:lstStyle>
            <a:lvl1pPr>
              <a:defRPr/>
            </a:lvl1pPr>
          </a:lstStyle>
          <a:p>
            <a:fld id="{2AB8C7D4-5BD6-304E-9EF4-044D5F1A47A6}" type="slidenum">
              <a:rPr lang="en-US"/>
              <a:pPr/>
              <a:t>‹#›</a:t>
            </a:fld>
            <a:endParaRPr lang="en-US"/>
          </a:p>
        </p:txBody>
      </p:sp>
    </p:spTree>
    <p:extLst>
      <p:ext uri="{BB962C8B-B14F-4D97-AF65-F5344CB8AC3E}">
        <p14:creationId xmlns:p14="http://schemas.microsoft.com/office/powerpoint/2010/main" val="21438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3C2DB49-EC33-EB4A-A09E-723B72E6FA5E}" type="datetime9">
              <a:rPr lang="en-US" smtClean="0"/>
              <a:pPr>
                <a:defRPr/>
              </a:pPr>
              <a:t>8/18/20 3:27:33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7CA3F7A4-DDA9-5A45-876B-B1BCA029D012}" type="slidenum">
              <a:rPr lang="en-US"/>
              <a:pPr/>
              <a:t>‹#›</a:t>
            </a:fld>
            <a:endParaRPr lang="en-US"/>
          </a:p>
        </p:txBody>
      </p:sp>
    </p:spTree>
    <p:extLst>
      <p:ext uri="{BB962C8B-B14F-4D97-AF65-F5344CB8AC3E}">
        <p14:creationId xmlns:p14="http://schemas.microsoft.com/office/powerpoint/2010/main" val="428568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EAA9372-086E-EC49-9D3A-86C0008683F4}" type="datetime9">
              <a:rPr lang="en-US" smtClean="0"/>
              <a:pPr>
                <a:defRPr/>
              </a:pPr>
              <a:t>8/18/20 3:27:33 PM</a:t>
            </a:fld>
            <a:endParaRPr lang="en-US"/>
          </a:p>
        </p:txBody>
      </p:sp>
      <p:sp>
        <p:nvSpPr>
          <p:cNvPr id="6" name="Rectangle 14"/>
          <p:cNvSpPr>
            <a:spLocks noGrp="1" noChangeArrowheads="1"/>
          </p:cNvSpPr>
          <p:nvPr>
            <p:ph type="sldNum" sz="quarter" idx="11"/>
          </p:nvPr>
        </p:nvSpPr>
        <p:spPr>
          <a:ln/>
        </p:spPr>
        <p:txBody>
          <a:bodyPr/>
          <a:lstStyle>
            <a:lvl1pPr>
              <a:defRPr/>
            </a:lvl1pPr>
          </a:lstStyle>
          <a:p>
            <a:fld id="{02E8EFBB-7A3B-D843-9744-9DD8E0B42C95}" type="slidenum">
              <a:rPr lang="en-US"/>
              <a:pPr/>
              <a:t>‹#›</a:t>
            </a:fld>
            <a:endParaRPr lang="en-US"/>
          </a:p>
        </p:txBody>
      </p:sp>
    </p:spTree>
    <p:extLst>
      <p:ext uri="{BB962C8B-B14F-4D97-AF65-F5344CB8AC3E}">
        <p14:creationId xmlns:p14="http://schemas.microsoft.com/office/powerpoint/2010/main" val="367221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Rectangle 11"/>
          <p:cNvSpPr>
            <a:spLocks noGrp="1" noChangeArrowheads="1"/>
          </p:cNvSpPr>
          <p:nvPr>
            <p:ph type="body" idx="1"/>
          </p:nvPr>
        </p:nvSpPr>
        <p:spPr bwMode="auto">
          <a:xfrm>
            <a:off x="685800" y="1600200"/>
            <a:ext cx="7772400" cy="3962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36"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mn-lt"/>
                <a:ea typeface="+mn-ea"/>
                <a:cs typeface="+mn-cs"/>
              </a:defRPr>
            </a:lvl1pPr>
          </a:lstStyle>
          <a:p>
            <a:pPr>
              <a:defRPr/>
            </a:pPr>
            <a:fld id="{B4BBC32B-BD49-FE49-87F7-C2AFB81F02A0}" type="datetime9">
              <a:rPr lang="en-US" smtClean="0"/>
              <a:pPr>
                <a:defRPr/>
              </a:pPr>
              <a:t>8/18/20 3:27:33 PM</a:t>
            </a:fld>
            <a:endParaRPr lang="en-US" dirty="0"/>
          </a:p>
        </p:txBody>
      </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Georgia" charset="0"/>
              </a:defRPr>
            </a:lvl1pPr>
          </a:lstStyle>
          <a:p>
            <a:fld id="{2ACE1CCD-5CC5-0946-B42B-CEF958FC4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200" baseline="0">
          <a:solidFill>
            <a:schemeClr val="tx1"/>
          </a:solidFill>
          <a:latin typeface="+mj-lt"/>
          <a:ea typeface="ＭＳ Ｐゴシック" charset="0"/>
          <a:cs typeface="+mj-cs"/>
        </a:defRPr>
      </a:lvl1pPr>
      <a:lvl2pPr algn="ctr" rtl="0" eaLnBrk="0" fontAlgn="base" hangingPunct="0">
        <a:spcBef>
          <a:spcPct val="0"/>
        </a:spcBef>
        <a:spcAft>
          <a:spcPct val="0"/>
        </a:spcAft>
        <a:defRPr sz="3200">
          <a:solidFill>
            <a:schemeClr val="tx1"/>
          </a:solidFill>
          <a:latin typeface="Georgia" pitchFamily="16" charset="0"/>
          <a:ea typeface="ＭＳ Ｐゴシック" charset="0"/>
        </a:defRPr>
      </a:lvl2pPr>
      <a:lvl3pPr algn="ctr" rtl="0" eaLnBrk="0" fontAlgn="base" hangingPunct="0">
        <a:spcBef>
          <a:spcPct val="0"/>
        </a:spcBef>
        <a:spcAft>
          <a:spcPct val="0"/>
        </a:spcAft>
        <a:defRPr sz="3200">
          <a:solidFill>
            <a:schemeClr val="tx1"/>
          </a:solidFill>
          <a:latin typeface="Georgia" pitchFamily="16" charset="0"/>
          <a:ea typeface="ＭＳ Ｐゴシック" charset="0"/>
        </a:defRPr>
      </a:lvl3pPr>
      <a:lvl4pPr algn="ctr" rtl="0" eaLnBrk="0" fontAlgn="base" hangingPunct="0">
        <a:spcBef>
          <a:spcPct val="0"/>
        </a:spcBef>
        <a:spcAft>
          <a:spcPct val="0"/>
        </a:spcAft>
        <a:defRPr sz="3200">
          <a:solidFill>
            <a:schemeClr val="tx1"/>
          </a:solidFill>
          <a:latin typeface="Georgia" pitchFamily="16" charset="0"/>
          <a:ea typeface="ＭＳ Ｐゴシック" charset="0"/>
        </a:defRPr>
      </a:lvl4pPr>
      <a:lvl5pPr algn="ctr" rtl="0" eaLnBrk="0" fontAlgn="base" hangingPunct="0">
        <a:spcBef>
          <a:spcPct val="0"/>
        </a:spcBef>
        <a:spcAft>
          <a:spcPct val="0"/>
        </a:spcAft>
        <a:defRPr sz="3200">
          <a:solidFill>
            <a:schemeClr val="tx1"/>
          </a:solidFill>
          <a:latin typeface="Georgia" pitchFamily="16" charset="0"/>
          <a:ea typeface="ＭＳ Ｐゴシック" charset="0"/>
        </a:defRPr>
      </a:lvl5pPr>
      <a:lvl6pPr marL="457200" algn="ctr" rtl="0" fontAlgn="base">
        <a:spcBef>
          <a:spcPct val="0"/>
        </a:spcBef>
        <a:spcAft>
          <a:spcPct val="0"/>
        </a:spcAft>
        <a:defRPr sz="3200">
          <a:solidFill>
            <a:schemeClr val="bg1"/>
          </a:solidFill>
          <a:latin typeface="Georgia" pitchFamily="16" charset="0"/>
        </a:defRPr>
      </a:lvl6pPr>
      <a:lvl7pPr marL="914400" algn="ctr" rtl="0" fontAlgn="base">
        <a:spcBef>
          <a:spcPct val="0"/>
        </a:spcBef>
        <a:spcAft>
          <a:spcPct val="0"/>
        </a:spcAft>
        <a:defRPr sz="3200">
          <a:solidFill>
            <a:schemeClr val="bg1"/>
          </a:solidFill>
          <a:latin typeface="Georgia" pitchFamily="16" charset="0"/>
        </a:defRPr>
      </a:lvl7pPr>
      <a:lvl8pPr marL="1371600" algn="ctr" rtl="0" fontAlgn="base">
        <a:spcBef>
          <a:spcPct val="0"/>
        </a:spcBef>
        <a:spcAft>
          <a:spcPct val="0"/>
        </a:spcAft>
        <a:defRPr sz="3200">
          <a:solidFill>
            <a:schemeClr val="bg1"/>
          </a:solidFill>
          <a:latin typeface="Georgia" pitchFamily="16" charset="0"/>
        </a:defRPr>
      </a:lvl8pPr>
      <a:lvl9pPr marL="1828800" algn="ctr" rtl="0" fontAlgn="base">
        <a:spcBef>
          <a:spcPct val="0"/>
        </a:spcBef>
        <a:spcAft>
          <a:spcPct val="0"/>
        </a:spcAft>
        <a:defRPr sz="3200">
          <a:solidFill>
            <a:schemeClr val="bg1"/>
          </a:solidFill>
          <a:latin typeface="Georgia" pitchFamily="16" charset="0"/>
        </a:defRPr>
      </a:lvl9pPr>
    </p:titleStyle>
    <p:bodyStyle>
      <a:lvl1pPr marL="0" indent="0" algn="ctr" rtl="0" eaLnBrk="0" fontAlgn="base" hangingPunct="0">
        <a:spcBef>
          <a:spcPct val="20000"/>
        </a:spcBef>
        <a:spcAft>
          <a:spcPct val="0"/>
        </a:spcAft>
        <a:buClr>
          <a:schemeClr val="bg1"/>
        </a:buClr>
        <a:buSzPct val="80000"/>
        <a:buNone/>
        <a:defRPr sz="2600" b="1" baseline="0">
          <a:solidFill>
            <a:srgbClr val="000000"/>
          </a:solidFill>
          <a:latin typeface="+mn-lt"/>
          <a:ea typeface="ＭＳ Ｐゴシック" charset="0"/>
          <a:cs typeface="+mn-cs"/>
        </a:defRPr>
      </a:lvl1pPr>
      <a:lvl2pPr marL="457200" indent="0" algn="l" rtl="0" eaLnBrk="0" fontAlgn="base" hangingPunct="0">
        <a:spcBef>
          <a:spcPct val="20000"/>
        </a:spcBef>
        <a:spcAft>
          <a:spcPct val="0"/>
        </a:spcAft>
        <a:buClr>
          <a:schemeClr val="bg1"/>
        </a:buClr>
        <a:buFont typeface="Times" charset="0"/>
        <a:buNone/>
        <a:defRPr sz="2400" b="1">
          <a:solidFill>
            <a:srgbClr val="000000"/>
          </a:solidFill>
          <a:latin typeface="+mn-lt"/>
          <a:ea typeface="ＭＳ Ｐゴシック" charset="0"/>
        </a:defRPr>
      </a:lvl2pPr>
      <a:lvl3pPr marL="914400" indent="0" algn="l" rtl="0" eaLnBrk="0" fontAlgn="base" hangingPunct="0">
        <a:spcBef>
          <a:spcPct val="20000"/>
        </a:spcBef>
        <a:spcAft>
          <a:spcPct val="0"/>
        </a:spcAft>
        <a:buClr>
          <a:schemeClr val="bg1"/>
        </a:buClr>
        <a:buSzPct val="80000"/>
        <a:buNone/>
        <a:defRPr sz="2000" b="1" i="1">
          <a:solidFill>
            <a:srgbClr val="000000"/>
          </a:solidFill>
          <a:latin typeface="+mn-lt"/>
          <a:ea typeface="ＭＳ Ｐゴシック" charset="0"/>
        </a:defRPr>
      </a:lvl3pPr>
      <a:lvl4pPr marL="13716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4pPr>
      <a:lvl5pPr marL="18288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5pPr>
      <a:lvl6pPr marL="2514600" indent="-228600" algn="l" rtl="0" fontAlgn="base">
        <a:spcBef>
          <a:spcPct val="20000"/>
        </a:spcBef>
        <a:spcAft>
          <a:spcPct val="0"/>
        </a:spcAft>
        <a:buClr>
          <a:schemeClr val="bg1"/>
        </a:buClr>
        <a:buChar char="»"/>
        <a:defRPr sz="2000" i="1">
          <a:solidFill>
            <a:schemeClr val="bg1"/>
          </a:solidFill>
          <a:latin typeface="+mn-lt"/>
        </a:defRPr>
      </a:lvl6pPr>
      <a:lvl7pPr marL="2971800" indent="-228600" algn="l" rtl="0" fontAlgn="base">
        <a:spcBef>
          <a:spcPct val="20000"/>
        </a:spcBef>
        <a:spcAft>
          <a:spcPct val="0"/>
        </a:spcAft>
        <a:buClr>
          <a:schemeClr val="bg1"/>
        </a:buClr>
        <a:buChar char="»"/>
        <a:defRPr sz="2000" i="1">
          <a:solidFill>
            <a:schemeClr val="bg1"/>
          </a:solidFill>
          <a:latin typeface="+mn-lt"/>
        </a:defRPr>
      </a:lvl7pPr>
      <a:lvl8pPr marL="3429000" indent="-228600" algn="l" rtl="0" fontAlgn="base">
        <a:spcBef>
          <a:spcPct val="20000"/>
        </a:spcBef>
        <a:spcAft>
          <a:spcPct val="0"/>
        </a:spcAft>
        <a:buClr>
          <a:schemeClr val="bg1"/>
        </a:buClr>
        <a:buChar char="»"/>
        <a:defRPr sz="2000" i="1">
          <a:solidFill>
            <a:schemeClr val="bg1"/>
          </a:solidFill>
          <a:latin typeface="+mn-lt"/>
        </a:defRPr>
      </a:lvl8pPr>
      <a:lvl9pPr marL="3886200" indent="-228600" algn="l" rtl="0" fontAlgn="base">
        <a:spcBef>
          <a:spcPct val="20000"/>
        </a:spcBef>
        <a:spcAft>
          <a:spcPct val="0"/>
        </a:spcAft>
        <a:buClr>
          <a:schemeClr val="bg1"/>
        </a:buClr>
        <a:buChar char="»"/>
        <a:defRPr sz="2000" 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odeling.a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1"/>
            <a:ext cx="7772400" cy="2533650"/>
          </a:xfrm>
        </p:spPr>
        <p:txBody>
          <a:bodyPr/>
          <a:lstStyle/>
          <a:p>
            <a:pPr eaLnBrk="1" hangingPunct="1"/>
            <a:r>
              <a:rPr lang="en-US" sz="3600" b="1" dirty="0">
                <a:latin typeface="Times" charset="0"/>
              </a:rPr>
              <a:t>The Levels of Inquiry</a:t>
            </a:r>
            <a:br>
              <a:rPr lang="en-US" sz="3600" b="1" dirty="0">
                <a:latin typeface="Times" charset="0"/>
              </a:rPr>
            </a:br>
            <a:r>
              <a:rPr lang="en-US" sz="3600" b="1" dirty="0">
                <a:latin typeface="Times" charset="0"/>
              </a:rPr>
              <a:t>Model for</a:t>
            </a:r>
            <a:br>
              <a:rPr lang="en-US" sz="3600" b="1" dirty="0">
                <a:latin typeface="Times" charset="0"/>
              </a:rPr>
            </a:br>
            <a:r>
              <a:rPr lang="en-US" sz="3600" b="1" dirty="0">
                <a:latin typeface="Times" charset="0"/>
              </a:rPr>
              <a:t>Physics Teaching</a:t>
            </a:r>
            <a:endParaRPr lang="en-US" dirty="0">
              <a:latin typeface="Georgia" charset="0"/>
            </a:endParaRPr>
          </a:p>
        </p:txBody>
      </p:sp>
      <p:sp>
        <p:nvSpPr>
          <p:cNvPr id="2" name="Subtitle 1"/>
          <p:cNvSpPr>
            <a:spLocks noGrp="1"/>
          </p:cNvSpPr>
          <p:nvPr>
            <p:ph type="subTitle" idx="1"/>
          </p:nvPr>
        </p:nvSpPr>
        <p:spPr>
          <a:xfrm>
            <a:off x="1371600" y="3962400"/>
            <a:ext cx="6400800" cy="1676400"/>
          </a:xfrm>
        </p:spPr>
        <p:txBody>
          <a:bodyPr/>
          <a:lstStyle/>
          <a:p>
            <a:r>
              <a:rPr lang="en-US" sz="2400" b="0" dirty="0"/>
              <a:t>Dr. Carl J. Wenning</a:t>
            </a:r>
          </a:p>
          <a:p>
            <a:r>
              <a:rPr lang="en-US" sz="2400" b="0" dirty="0"/>
              <a:t>Physics Department</a:t>
            </a:r>
          </a:p>
          <a:p>
            <a:r>
              <a:rPr lang="en-US" sz="2400" b="0" dirty="0"/>
              <a:t>Illinois State University</a:t>
            </a:r>
          </a:p>
          <a:p>
            <a:r>
              <a:rPr lang="en-US" sz="2400" b="0" dirty="0"/>
              <a:t>Normal, IL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Inquiry Lab</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working primarily on their own, establish empirical laws based on measurement of variables under controlled conditions. </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Integrated Skills:</a:t>
            </a:r>
          </a:p>
          <a:p>
            <a:endParaRPr lang="en-US" sz="2000" b="0" kern="1200" dirty="0"/>
          </a:p>
          <a:p>
            <a:pPr marL="342900" indent="-342900" algn="l">
              <a:buClrTx/>
              <a:buFont typeface="Arial"/>
              <a:buChar char="•"/>
            </a:pPr>
            <a:r>
              <a:rPr lang="en-US" sz="2000" b="0" kern="1200" dirty="0"/>
              <a:t>Measuring metrically </a:t>
            </a:r>
          </a:p>
          <a:p>
            <a:pPr marL="342900" indent="-342900" algn="l">
              <a:buClrTx/>
              <a:buFont typeface="Arial"/>
              <a:buChar char="•"/>
            </a:pPr>
            <a:r>
              <a:rPr lang="en-US" sz="2000" b="0" kern="1200" dirty="0"/>
              <a:t>Designing and conducting controlled scientific investigations</a:t>
            </a:r>
          </a:p>
          <a:p>
            <a:pPr marL="342900" indent="-342900" algn="l">
              <a:buClrTx/>
              <a:buFont typeface="Arial"/>
              <a:buChar char="•"/>
            </a:pPr>
            <a:r>
              <a:rPr lang="en-US" sz="2000" b="0" kern="1200" dirty="0"/>
              <a:t>Using sensors and graphical analysis during investigations</a:t>
            </a:r>
          </a:p>
          <a:p>
            <a:pPr marL="342900" indent="-342900" algn="l">
              <a:buClrTx/>
              <a:buFont typeface="Arial"/>
              <a:buChar char="•"/>
            </a:pPr>
            <a:r>
              <a:rPr lang="en-US" sz="2000" b="0" kern="1200" dirty="0"/>
              <a:t>Establishing empirical laws on the basis of evidence and logic</a:t>
            </a:r>
          </a:p>
          <a:p>
            <a:pPr marL="342900" indent="-342900" algn="l">
              <a:buClrTx/>
              <a:buFont typeface="Arial"/>
              <a:buChar char="•"/>
            </a:pPr>
            <a:endParaRPr lang="en-US" sz="2000" b="0" kern="1200" dirty="0">
              <a:solidFill>
                <a:schemeClr val="dk1"/>
              </a:solidFill>
            </a:endParaRP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9</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075410909"/>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835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Real-world Application</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Real-world Applications</a:t>
            </a:r>
          </a:p>
          <a:p>
            <a:pPr algn="l"/>
            <a:endParaRPr lang="en-US" sz="800" dirty="0"/>
          </a:p>
          <a:p>
            <a:pPr algn="l"/>
            <a:r>
              <a:rPr lang="en-US" sz="2000" b="0" dirty="0"/>
              <a:t>Students solve problems related  to authentic situations while working individually or in cooperative and collaborative groups using problem-based and project-based approaches.</a:t>
            </a:r>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Culminating Skills:</a:t>
            </a:r>
          </a:p>
          <a:p>
            <a:endParaRPr lang="en-US" sz="800" dirty="0"/>
          </a:p>
          <a:p>
            <a:pPr marL="342900" indent="-342900" algn="l">
              <a:buClrTx/>
              <a:buFont typeface="Arial"/>
              <a:buChar char="•"/>
            </a:pPr>
            <a:r>
              <a:rPr lang="en-US" sz="2000" b="0" dirty="0"/>
              <a:t>Collecting, assessing, and interpreting data from a variety of sources</a:t>
            </a:r>
          </a:p>
          <a:p>
            <a:pPr marL="342900" indent="-342900" algn="l">
              <a:buClrTx/>
              <a:buFont typeface="Arial"/>
              <a:buChar char="•"/>
            </a:pPr>
            <a:r>
              <a:rPr lang="en-US" sz="2000" b="0" dirty="0"/>
              <a:t>Constructing logical arguments based on scientific evidence</a:t>
            </a:r>
          </a:p>
          <a:p>
            <a:pPr marL="342900" indent="-342900" algn="l">
              <a:buClrTx/>
              <a:buFont typeface="Arial"/>
              <a:buChar char="•"/>
            </a:pPr>
            <a:r>
              <a:rPr lang="en-US" sz="2000" b="0" dirty="0"/>
              <a:t>Making &amp; defending evidence-based decisions and judgments</a:t>
            </a:r>
          </a:p>
          <a:p>
            <a:pPr marL="342900" indent="-342900" algn="l">
              <a:buClrTx/>
              <a:buFont typeface="Arial"/>
              <a:buChar char="•"/>
            </a:pPr>
            <a:r>
              <a:rPr lang="en-US" sz="2000" b="0" dirty="0"/>
              <a:t>Clarifying values in relation to natural and civil rights</a:t>
            </a:r>
          </a:p>
          <a:p>
            <a:pPr marL="342900" indent="-342900" algn="l">
              <a:buClrTx/>
              <a:buFont typeface="Arial"/>
              <a:buChar char="•"/>
            </a:pPr>
            <a:r>
              <a:rPr lang="en-US" sz="2000" b="0" dirty="0"/>
              <a:t>Practicing interpersonal skills</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10</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833776287"/>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09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Hypothetical Explanation</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develop and test hypotheses that serve as tentative explanations for observed phenomena and guides for further experimentation. </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Advanced Skills:</a:t>
            </a:r>
          </a:p>
          <a:p>
            <a:endParaRPr lang="en-US" sz="2000" dirty="0"/>
          </a:p>
          <a:p>
            <a:pPr marL="342900" indent="-342900" algn="l">
              <a:buClrTx/>
              <a:buFont typeface="Arial"/>
              <a:buChar char="•"/>
            </a:pPr>
            <a:r>
              <a:rPr lang="en-US" sz="2000" b="0" kern="1200" dirty="0"/>
              <a:t>Synthesizing and testing complex hypothetical explanations </a:t>
            </a:r>
          </a:p>
          <a:p>
            <a:pPr marL="342900" indent="-342900" algn="l">
              <a:buClrTx/>
              <a:buFont typeface="Arial"/>
              <a:buChar char="•"/>
            </a:pPr>
            <a:r>
              <a:rPr lang="en-US" sz="2000" b="0" kern="1200" dirty="0"/>
              <a:t>Analyzing and evaluating scientific arguments </a:t>
            </a:r>
          </a:p>
          <a:p>
            <a:pPr marL="342900" indent="-342900" algn="l">
              <a:buClrTx/>
              <a:buFont typeface="Arial"/>
              <a:buChar char="•"/>
            </a:pPr>
            <a:r>
              <a:rPr lang="en-US" sz="2000" b="0" kern="1200" dirty="0"/>
              <a:t>Generating new predictions</a:t>
            </a:r>
          </a:p>
          <a:p>
            <a:pPr marL="342900" indent="-342900" algn="l">
              <a:buClrTx/>
              <a:buFont typeface="Arial"/>
              <a:buChar char="•"/>
            </a:pPr>
            <a:r>
              <a:rPr lang="en-US" sz="2000" b="0" kern="1200" dirty="0"/>
              <a:t>Revising hypotheses in light of new data</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11</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334053433"/>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319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a:t>Learning sequence example: Buoyancy</a:t>
            </a:r>
            <a:r>
              <a:rPr lang="en-US" b="1" i="1" dirty="0"/>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8120421"/>
              </p:ext>
            </p:extLst>
          </p:nvPr>
        </p:nvGraphicFramePr>
        <p:xfrm>
          <a:off x="685800" y="1600200"/>
          <a:ext cx="7772400" cy="4211320"/>
        </p:xfrm>
        <a:graphic>
          <a:graphicData uri="http://schemas.openxmlformats.org/drawingml/2006/table">
            <a:tbl>
              <a:tblPr firstRow="1" bandRow="1">
                <a:tableStyleId>{72833802-FEF1-4C79-8D5D-14CF1EAF98D9}</a:tableStyleId>
              </a:tblPr>
              <a:tblGrid>
                <a:gridCol w="28956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70840">
                <a:tc>
                  <a:txBody>
                    <a:bodyPr/>
                    <a:lstStyle/>
                    <a:p>
                      <a:pPr algn="ctr"/>
                      <a:r>
                        <a:rPr lang="en-US" dirty="0"/>
                        <a:t>Buoyancy</a:t>
                      </a:r>
                    </a:p>
                  </a:txBody>
                  <a:tcPr/>
                </a:tc>
                <a:tc>
                  <a:txBody>
                    <a:bodyPr/>
                    <a:lstStyle/>
                    <a:p>
                      <a:pPr algn="ctr"/>
                      <a:r>
                        <a:rPr lang="en-US" dirty="0"/>
                        <a:t>Pedagogical</a:t>
                      </a:r>
                      <a:r>
                        <a:rPr lang="en-US" baseline="0" dirty="0"/>
                        <a:t> Practice – Sinking Objects</a:t>
                      </a:r>
                      <a:endParaRPr lang="en-US" dirty="0"/>
                    </a:p>
                  </a:txBody>
                  <a:tcPr/>
                </a:tc>
                <a:extLst>
                  <a:ext uri="{0D108BD9-81ED-4DB2-BD59-A6C34878D82A}">
                    <a16:rowId xmlns:a16="http://schemas.microsoft.com/office/drawing/2014/main" val="10000"/>
                  </a:ext>
                </a:extLst>
              </a:tr>
              <a:tr h="370840">
                <a:tc>
                  <a:txBody>
                    <a:bodyPr/>
                    <a:lstStyle/>
                    <a:p>
                      <a:pPr algn="ctr"/>
                      <a:r>
                        <a:rPr lang="en-US" dirty="0">
                          <a:solidFill>
                            <a:srgbClr val="FFFFFF"/>
                          </a:solidFill>
                        </a:rPr>
                        <a:t>Discovery</a:t>
                      </a:r>
                      <a:r>
                        <a:rPr lang="en-US" baseline="0" dirty="0">
                          <a:solidFill>
                            <a:srgbClr val="FFFFFF"/>
                          </a:solidFill>
                        </a:rPr>
                        <a:t> </a:t>
                      </a:r>
                    </a:p>
                    <a:p>
                      <a:pPr algn="ctr"/>
                      <a:r>
                        <a:rPr lang="en-US" baseline="0" dirty="0">
                          <a:solidFill>
                            <a:srgbClr val="FFFFFF"/>
                          </a:solidFill>
                        </a:rPr>
                        <a:t>Learning</a:t>
                      </a:r>
                      <a:endParaRPr lang="en-US" dirty="0">
                        <a:solidFill>
                          <a:srgbClr val="FFFFFF"/>
                        </a:solidFill>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reflect on mental</a:t>
                      </a:r>
                      <a:r>
                        <a:rPr lang="en-US" sz="1800" kern="1200" baseline="0" dirty="0">
                          <a:effectLst/>
                        </a:rPr>
                        <a:t> models, </a:t>
                      </a:r>
                      <a:r>
                        <a:rPr lang="en-US" sz="1800" kern="1200" dirty="0">
                          <a:effectLst/>
                        </a:rPr>
                        <a:t>experience floating and sinking, as well</a:t>
                      </a:r>
                      <a:r>
                        <a:rPr lang="en-US" sz="1800" kern="1200" baseline="0" dirty="0">
                          <a:effectLst/>
                        </a:rPr>
                        <a:t> as </a:t>
                      </a:r>
                      <a:r>
                        <a:rPr lang="en-US" sz="1800" kern="1200" dirty="0">
                          <a:effectLst/>
                        </a:rPr>
                        <a:t>buoyant force.</a:t>
                      </a:r>
                      <a:endParaRPr lang="en-US" dirty="0"/>
                    </a:p>
                  </a:txBody>
                  <a:tcPr/>
                </a:tc>
                <a:extLst>
                  <a:ext uri="{0D108BD9-81ED-4DB2-BD59-A6C34878D82A}">
                    <a16:rowId xmlns:a16="http://schemas.microsoft.com/office/drawing/2014/main" val="10001"/>
                  </a:ext>
                </a:extLst>
              </a:tr>
              <a:tr h="370840">
                <a:tc>
                  <a:txBody>
                    <a:bodyPr/>
                    <a:lstStyle/>
                    <a:p>
                      <a:pPr algn="ctr"/>
                      <a:r>
                        <a:rPr lang="en-US" dirty="0">
                          <a:solidFill>
                            <a:srgbClr val="FFFFFF"/>
                          </a:solidFill>
                        </a:rPr>
                        <a:t>Interactive </a:t>
                      </a:r>
                    </a:p>
                    <a:p>
                      <a:pPr algn="ctr"/>
                      <a:r>
                        <a:rPr lang="en-US" dirty="0">
                          <a:solidFill>
                            <a:srgbClr val="FFFFFF"/>
                          </a:solidFill>
                        </a:rPr>
                        <a:t>Demonstrations</a:t>
                      </a: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a:t>
                      </a:r>
                      <a:r>
                        <a:rPr lang="en-US" sz="1800" kern="1200" baseline="0" dirty="0">
                          <a:effectLst/>
                        </a:rPr>
                        <a:t> develop a relationship between weight in air, in water, and the buoyant force.</a:t>
                      </a:r>
                      <a:endParaRPr lang="en-US" dirty="0"/>
                    </a:p>
                  </a:txBody>
                  <a:tcPr/>
                </a:tc>
                <a:extLst>
                  <a:ext uri="{0D108BD9-81ED-4DB2-BD59-A6C34878D82A}">
                    <a16:rowId xmlns:a16="http://schemas.microsoft.com/office/drawing/2014/main" val="10002"/>
                  </a:ext>
                </a:extLst>
              </a:tr>
              <a:tr h="370840">
                <a:tc>
                  <a:txBody>
                    <a:bodyPr/>
                    <a:lstStyle/>
                    <a:p>
                      <a:pPr algn="ctr"/>
                      <a:r>
                        <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identify factors that might influence buoyant</a:t>
                      </a:r>
                      <a:r>
                        <a:rPr lang="en-US" sz="1800" kern="1200" baseline="0" dirty="0">
                          <a:effectLst/>
                        </a:rPr>
                        <a:t> force and conduct simple tests. </a:t>
                      </a:r>
                      <a:endParaRPr lang="en-US" dirty="0"/>
                    </a:p>
                  </a:txBody>
                  <a:tcPr/>
                </a:tc>
                <a:extLst>
                  <a:ext uri="{0D108BD9-81ED-4DB2-BD59-A6C34878D82A}">
                    <a16:rowId xmlns:a16="http://schemas.microsoft.com/office/drawing/2014/main" val="10003"/>
                  </a:ext>
                </a:extLst>
              </a:tr>
              <a:tr h="370840">
                <a:tc>
                  <a:txBody>
                    <a:bodyPr/>
                    <a:lstStyle/>
                    <a:p>
                      <a:pPr algn="ctr"/>
                      <a:r>
                        <a:rPr lang="en-US" dirty="0">
                          <a:solidFill>
                            <a:srgbClr val="FFFFFF"/>
                          </a:solidFill>
                        </a:rPr>
                        <a:t>Inquiry </a:t>
                      </a:r>
                    </a:p>
                    <a:p>
                      <a:pPr algn="ctr"/>
                      <a:r>
                        <a:rPr lang="en-US" dirty="0">
                          <a:solidFill>
                            <a:srgbClr val="FFFFFF"/>
                          </a:solidFill>
                        </a:rPr>
                        <a:t>Labs</a:t>
                      </a:r>
                    </a:p>
                  </a:txBody>
                  <a:tcPr>
                    <a:solidFill>
                      <a:srgbClr val="008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establish empirical law for volume of immersed object and density</a:t>
                      </a:r>
                      <a:r>
                        <a:rPr lang="en-US" sz="1800" kern="1200" baseline="0" dirty="0">
                          <a:effectLst/>
                        </a:rPr>
                        <a:t> of liquid, </a:t>
                      </a:r>
                      <a:r>
                        <a:rPr lang="en-US" sz="1800" i="1" kern="1200" baseline="0" dirty="0">
                          <a:effectLst/>
                        </a:rPr>
                        <a:t>F=</a:t>
                      </a:r>
                      <a:r>
                        <a:rPr lang="en-US" sz="1800" i="1" kern="1200" baseline="0" dirty="0" err="1">
                          <a:effectLst/>
                          <a:latin typeface="Symbol" charset="2"/>
                          <a:cs typeface="Symbol" charset="2"/>
                        </a:rPr>
                        <a:t>r</a:t>
                      </a:r>
                      <a:r>
                        <a:rPr lang="en-US" sz="1800" i="1" kern="1200" baseline="0" dirty="0" err="1">
                          <a:effectLst/>
                        </a:rPr>
                        <a:t>Vg</a:t>
                      </a:r>
                      <a:r>
                        <a:rPr lang="en-US" sz="1800" i="1" kern="1200" baseline="0" dirty="0">
                          <a:effectLst/>
                        </a:rPr>
                        <a:t>.</a:t>
                      </a:r>
                      <a:r>
                        <a:rPr lang="en-US" sz="1800" i="1" kern="1200" dirty="0">
                          <a:effectLst/>
                        </a:rPr>
                        <a:t> </a:t>
                      </a:r>
                      <a:endParaRPr lang="en-US" i="1" dirty="0"/>
                    </a:p>
                  </a:txBody>
                  <a:tcPr/>
                </a:tc>
                <a:extLst>
                  <a:ext uri="{0D108BD9-81ED-4DB2-BD59-A6C34878D82A}">
                    <a16:rowId xmlns:a16="http://schemas.microsoft.com/office/drawing/2014/main" val="10004"/>
                  </a:ext>
                </a:extLst>
              </a:tr>
              <a:tr h="370840">
                <a:tc>
                  <a:txBody>
                    <a:bodyPr/>
                    <a:lstStyle/>
                    <a:p>
                      <a:pPr algn="ctr"/>
                      <a:r>
                        <a:rPr lang="en-US" dirty="0">
                          <a:solidFill>
                            <a:srgbClr val="FFFFFF"/>
                          </a:solidFill>
                        </a:rPr>
                        <a:t>Real-world</a:t>
                      </a:r>
                      <a:r>
                        <a:rPr lang="en-US" baseline="0" dirty="0">
                          <a:solidFill>
                            <a:srgbClr val="FFFFFF"/>
                          </a:solidFill>
                        </a:rPr>
                        <a:t> </a:t>
                      </a:r>
                    </a:p>
                    <a:p>
                      <a:pPr algn="ctr"/>
                      <a:r>
                        <a:rPr lang="en-US" dirty="0">
                          <a:solidFill>
                            <a:srgbClr val="FFFFFF"/>
                          </a:solidFill>
                        </a:rPr>
                        <a:t>Applications</a:t>
                      </a:r>
                    </a:p>
                  </a:txBody>
                  <a:tcPr>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a:t>
                      </a:r>
                      <a:r>
                        <a:rPr lang="en-US" baseline="0" dirty="0"/>
                        <a:t> apply new knowledge to authentic situations individually or in small groups.</a:t>
                      </a:r>
                      <a:endParaRPr lang="en-US" dirty="0"/>
                    </a:p>
                  </a:txBody>
                  <a:tcPr/>
                </a:tc>
                <a:extLst>
                  <a:ext uri="{0D108BD9-81ED-4DB2-BD59-A6C34878D82A}">
                    <a16:rowId xmlns:a16="http://schemas.microsoft.com/office/drawing/2014/main" val="10005"/>
                  </a:ext>
                </a:extLst>
              </a:tr>
              <a:tr h="370840">
                <a:tc>
                  <a:txBody>
                    <a:bodyPr/>
                    <a:lstStyle/>
                    <a:p>
                      <a:pPr algn="ctr"/>
                      <a:r>
                        <a:rPr lang="en-US" dirty="0">
                          <a:solidFill>
                            <a:srgbClr val="FFFFFF"/>
                          </a:solidFill>
                        </a:rPr>
                        <a:t>Hypothetical </a:t>
                      </a:r>
                    </a:p>
                    <a:p>
                      <a:pPr algn="ctr"/>
                      <a:r>
                        <a:rPr lang="en-US" dirty="0">
                          <a:solidFill>
                            <a:srgbClr val="FFFFFF"/>
                          </a:solidFill>
                        </a:rPr>
                        <a:t>Explanations</a:t>
                      </a: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Students generate explanations for pressure at</a:t>
                      </a:r>
                      <a:r>
                        <a:rPr lang="en-US" sz="1800" kern="1200" baseline="0" dirty="0">
                          <a:effectLst/>
                        </a:rPr>
                        <a:t> depth, </a:t>
                      </a:r>
                      <a:r>
                        <a:rPr lang="en-US" sz="1800" i="1" kern="1200" baseline="0" dirty="0">
                          <a:effectLst/>
                        </a:rPr>
                        <a:t>P=</a:t>
                      </a:r>
                      <a:r>
                        <a:rPr lang="en-US" sz="1800" i="1" kern="1200" baseline="0" dirty="0" err="1">
                          <a:effectLst/>
                          <a:latin typeface="Symbol" charset="2"/>
                          <a:cs typeface="Symbol" charset="2"/>
                        </a:rPr>
                        <a:t>r</a:t>
                      </a:r>
                      <a:r>
                        <a:rPr lang="en-US" sz="1800" i="1" kern="1200" baseline="0" dirty="0" err="1">
                          <a:effectLst/>
                        </a:rPr>
                        <a:t>gh</a:t>
                      </a:r>
                      <a:r>
                        <a:rPr lang="en-US" sz="1800" i="1" kern="1200" baseline="0" dirty="0">
                          <a:effectLst/>
                        </a:rPr>
                        <a:t>,</a:t>
                      </a:r>
                      <a:r>
                        <a:rPr lang="en-US" sz="1800" kern="1200" baseline="0" dirty="0">
                          <a:effectLst/>
                        </a:rPr>
                        <a:t> and </a:t>
                      </a:r>
                      <a:r>
                        <a:rPr lang="en-US" sz="1800" i="1" kern="1200" dirty="0">
                          <a:effectLst/>
                        </a:rPr>
                        <a:t>source</a:t>
                      </a:r>
                      <a:r>
                        <a:rPr lang="en-US" sz="1800" kern="1200" dirty="0">
                          <a:effectLst/>
                        </a:rPr>
                        <a:t> of buoyant force.</a:t>
                      </a:r>
                      <a:endParaRPr lang="en-US" dirty="0"/>
                    </a:p>
                  </a:txBody>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pPr>
              <a:defRPr/>
            </a:pPr>
            <a:fld id="{C869485C-C3A6-F144-BE4E-62343CFF3D70}"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12</a:t>
            </a:fld>
            <a:endParaRPr lang="en-US"/>
          </a:p>
        </p:txBody>
      </p:sp>
    </p:spTree>
    <p:extLst>
      <p:ext uri="{BB962C8B-B14F-4D97-AF65-F5344CB8AC3E}">
        <p14:creationId xmlns:p14="http://schemas.microsoft.com/office/powerpoint/2010/main" val="25049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a:t>A Bridge to Inquiry</a:t>
            </a:r>
          </a:p>
        </p:txBody>
      </p:sp>
      <p:sp>
        <p:nvSpPr>
          <p:cNvPr id="3" name="Content Placeholder 2"/>
          <p:cNvSpPr>
            <a:spLocks noGrp="1"/>
          </p:cNvSpPr>
          <p:nvPr>
            <p:ph idx="1"/>
          </p:nvPr>
        </p:nvSpPr>
        <p:spPr/>
        <p:txBody>
          <a:bodyPr/>
          <a:lstStyle/>
          <a:p>
            <a:pPr marL="514350" indent="-514350" algn="l">
              <a:buClrTx/>
              <a:buFont typeface="Arial"/>
              <a:buChar char="•"/>
            </a:pPr>
            <a:r>
              <a:rPr lang="en-US" b="0" dirty="0"/>
              <a:t>Modeling Method of Instruction:</a:t>
            </a:r>
          </a:p>
          <a:p>
            <a:pPr marL="971550" lvl="1" indent="-514350">
              <a:buClrTx/>
              <a:buFont typeface="Arial"/>
              <a:buChar char="•"/>
            </a:pPr>
            <a:r>
              <a:rPr lang="en-US" b="0" dirty="0"/>
              <a:t>consistent with Levels of Inquiry approach to science teaching</a:t>
            </a:r>
          </a:p>
          <a:p>
            <a:pPr marL="971550" lvl="1" indent="-514350">
              <a:buClrTx/>
              <a:buFont typeface="Arial"/>
              <a:buChar char="•"/>
            </a:pPr>
            <a:r>
              <a:rPr lang="en-US" b="0" dirty="0"/>
              <a:t>but does not address entire inquiry spectrum</a:t>
            </a:r>
          </a:p>
          <a:p>
            <a:pPr marL="514350" indent="-514350" algn="l">
              <a:buClrTx/>
              <a:buFont typeface="Arial"/>
              <a:buChar char="•"/>
            </a:pPr>
            <a:r>
              <a:rPr lang="en-US" b="0" dirty="0"/>
              <a:t>An excellent free resource for teachers</a:t>
            </a:r>
          </a:p>
          <a:p>
            <a:pPr marL="514350" indent="-514350" algn="l">
              <a:buClrTx/>
              <a:buFont typeface="Arial"/>
              <a:buChar char="•"/>
            </a:pPr>
            <a:r>
              <a:rPr lang="en-US" b="0" dirty="0"/>
              <a:t>Curriculum available </a:t>
            </a:r>
            <a:r>
              <a:rPr lang="en-US" b="0" dirty="0">
                <a:hlinkClick r:id="rId2"/>
              </a:rPr>
              <a:t>http://modeling.asu.edu</a:t>
            </a:r>
            <a:endParaRPr lang="en-US" b="0" dirty="0"/>
          </a:p>
          <a:p>
            <a:pPr marL="514350" indent="-514350" algn="l">
              <a:buClrTx/>
              <a:buFont typeface="Arial"/>
              <a:buChar char="•"/>
            </a:pPr>
            <a:r>
              <a:rPr lang="en-US" b="0" dirty="0"/>
              <a:t>3-week Modeling workshops are available </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13</a:t>
            </a:fld>
            <a:endParaRPr lang="en-US"/>
          </a:p>
        </p:txBody>
      </p:sp>
      <p:pic>
        <p:nvPicPr>
          <p:cNvPr id="6" name="Picture 5" descr="mi.gif"/>
          <p:cNvPicPr>
            <a:picLocks noChangeAspect="1"/>
          </p:cNvPicPr>
          <p:nvPr/>
        </p:nvPicPr>
        <p:blipFill>
          <a:blip r:embed="rId3"/>
          <a:stretch>
            <a:fillRect/>
          </a:stretch>
        </p:blipFill>
        <p:spPr>
          <a:xfrm>
            <a:off x="6705600" y="1371600"/>
            <a:ext cx="1473200" cy="723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4238"/>
          </a:xfrm>
        </p:spPr>
        <p:txBody>
          <a:bodyPr/>
          <a:lstStyle/>
          <a:p>
            <a:r>
              <a:rPr lang="en-US" b="1" dirty="0"/>
              <a:t>Definitions of inquiry</a:t>
            </a:r>
          </a:p>
        </p:txBody>
      </p:sp>
      <p:sp>
        <p:nvSpPr>
          <p:cNvPr id="3" name="Text Placeholder 2"/>
          <p:cNvSpPr>
            <a:spLocks noGrp="1"/>
          </p:cNvSpPr>
          <p:nvPr>
            <p:ph type="body" idx="1"/>
          </p:nvPr>
        </p:nvSpPr>
        <p:spPr/>
        <p:txBody>
          <a:bodyPr/>
          <a:lstStyle/>
          <a:p>
            <a:r>
              <a:rPr lang="en-US" sz="2000" dirty="0"/>
              <a:t>National Science Education Standards – NRC</a:t>
            </a:r>
          </a:p>
        </p:txBody>
      </p:sp>
      <p:sp>
        <p:nvSpPr>
          <p:cNvPr id="4" name="Content Placeholder 3"/>
          <p:cNvSpPr>
            <a:spLocks noGrp="1"/>
          </p:cNvSpPr>
          <p:nvPr>
            <p:ph sz="half" idx="2"/>
          </p:nvPr>
        </p:nvSpPr>
        <p:spPr/>
        <p:txBody>
          <a:bodyPr/>
          <a:lstStyle/>
          <a:p>
            <a:pPr marL="0" indent="0" algn="l">
              <a:buNone/>
            </a:pPr>
            <a:r>
              <a:rPr lang="en-US" sz="2000" b="0" dirty="0"/>
              <a:t>“Scientific inquiry refers to the diverse ways in which scientists study the natural world and propose explanations based on the evidence derived from their work. Inquiry also refers to the activities of students in which they develop knowledge and understanding of scientific ideas, as well as an understanding of how scientists study the natural world.” </a:t>
            </a:r>
          </a:p>
          <a:p>
            <a:pPr marL="0" indent="0" algn="l">
              <a:buNone/>
            </a:pPr>
            <a:endParaRPr lang="en-US" sz="2000" dirty="0"/>
          </a:p>
        </p:txBody>
      </p:sp>
      <p:sp>
        <p:nvSpPr>
          <p:cNvPr id="5" name="Text Placeholder 4"/>
          <p:cNvSpPr>
            <a:spLocks noGrp="1"/>
          </p:cNvSpPr>
          <p:nvPr>
            <p:ph type="body" sz="quarter" idx="3"/>
          </p:nvPr>
        </p:nvSpPr>
        <p:spPr/>
        <p:txBody>
          <a:bodyPr/>
          <a:lstStyle/>
          <a:p>
            <a:r>
              <a:rPr lang="en-US" sz="2000" dirty="0"/>
              <a:t>National Science Teachers Association - NSTA</a:t>
            </a:r>
          </a:p>
        </p:txBody>
      </p:sp>
      <p:sp>
        <p:nvSpPr>
          <p:cNvPr id="6" name="Content Placeholder 5"/>
          <p:cNvSpPr>
            <a:spLocks noGrp="1"/>
          </p:cNvSpPr>
          <p:nvPr>
            <p:ph sz="quarter" idx="4"/>
          </p:nvPr>
        </p:nvSpPr>
        <p:spPr/>
        <p:txBody>
          <a:bodyPr/>
          <a:lstStyle/>
          <a:p>
            <a:pPr marL="0" indent="0" algn="l">
              <a:buNone/>
            </a:pPr>
            <a:r>
              <a:rPr lang="en-US" sz="2000" b="0" dirty="0"/>
              <a:t>“Scientific inquiry is a powerful way of understanding science content. Students learn how to ask questions and use evidence to answer them. In the process of learning the strategies of scientific inquiry, students learn to conduct an investigation and collect evidence from a variety of sources, develop an explanation from the data, and communicate and defend their conclusions.” </a:t>
            </a:r>
          </a:p>
          <a:p>
            <a:pPr marL="0" indent="0">
              <a:buNone/>
            </a:pPr>
            <a:endParaRPr lang="en-US" b="0" dirty="0"/>
          </a:p>
        </p:txBody>
      </p:sp>
      <p:sp>
        <p:nvSpPr>
          <p:cNvPr id="7" name="Date Placeholder 6"/>
          <p:cNvSpPr>
            <a:spLocks noGrp="1"/>
          </p:cNvSpPr>
          <p:nvPr>
            <p:ph type="dt" sz="half" idx="10"/>
          </p:nvPr>
        </p:nvSpPr>
        <p:spPr/>
        <p:txBody>
          <a:bodyPr/>
          <a:lstStyle/>
          <a:p>
            <a:pPr>
              <a:defRPr/>
            </a:pPr>
            <a:fld id="{2E554932-06C0-B24F-A73D-6AB021F7C123}" type="datetime9">
              <a:rPr lang="en-US" smtClean="0"/>
              <a:pPr>
                <a:defRPr/>
              </a:pPr>
              <a:t>8/18/20 3:27:37 PM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1</a:t>
            </a:fld>
            <a:endParaRPr lang="en-US"/>
          </a:p>
        </p:txBody>
      </p:sp>
    </p:spTree>
    <p:extLst>
      <p:ext uri="{BB962C8B-B14F-4D97-AF65-F5344CB8AC3E}">
        <p14:creationId xmlns:p14="http://schemas.microsoft.com/office/powerpoint/2010/main" val="106125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b="1" dirty="0">
                <a:latin typeface="Georgia" charset="0"/>
              </a:rPr>
              <a:t>What is inquiry-oriented teaching?</a:t>
            </a:r>
          </a:p>
        </p:txBody>
      </p:sp>
      <p:sp>
        <p:nvSpPr>
          <p:cNvPr id="5124" name="Rectangle 6"/>
          <p:cNvSpPr>
            <a:spLocks noGrp="1" noChangeArrowheads="1"/>
          </p:cNvSpPr>
          <p:nvPr>
            <p:ph idx="1"/>
          </p:nvPr>
        </p:nvSpPr>
        <p:spPr/>
        <p:txBody>
          <a:bodyPr/>
          <a:lstStyle/>
          <a:p>
            <a:pPr marL="457200" indent="-457200" algn="l" eaLnBrk="1" hangingPunct="1">
              <a:buClrTx/>
              <a:buFont typeface="Arial"/>
              <a:buChar char="•"/>
            </a:pPr>
            <a:r>
              <a:rPr lang="en-US" sz="2800" b="0" dirty="0">
                <a:latin typeface="Georgia" charset="0"/>
              </a:rPr>
              <a:t>Inquiry-oriented teaching is “centered”</a:t>
            </a:r>
            <a:endParaRPr lang="en-US" sz="1600" dirty="0">
              <a:latin typeface="Georgia" charset="0"/>
            </a:endParaRPr>
          </a:p>
          <a:p>
            <a:pPr marL="800100" lvl="1" indent="-342900" eaLnBrk="1" hangingPunct="1">
              <a:buClrTx/>
              <a:buFont typeface="Arial"/>
              <a:buChar char="•"/>
            </a:pPr>
            <a:r>
              <a:rPr lang="en-US" sz="2200" b="0" dirty="0">
                <a:latin typeface="Georgia" charset="0"/>
              </a:rPr>
              <a:t>student centered </a:t>
            </a:r>
          </a:p>
          <a:p>
            <a:pPr marL="800100" lvl="1" indent="-342900" eaLnBrk="1" hangingPunct="1">
              <a:buClrTx/>
              <a:buFont typeface="Arial"/>
              <a:buChar char="•"/>
            </a:pPr>
            <a:r>
              <a:rPr lang="en-US" sz="2200" b="0" dirty="0">
                <a:latin typeface="Georgia" charset="0"/>
              </a:rPr>
              <a:t>knowledge centered</a:t>
            </a:r>
          </a:p>
          <a:p>
            <a:pPr marL="800100" lvl="1" indent="-342900" eaLnBrk="1" hangingPunct="1">
              <a:buClrTx/>
              <a:buFont typeface="Arial"/>
              <a:buChar char="•"/>
            </a:pPr>
            <a:r>
              <a:rPr lang="en-US" sz="2200" b="0" dirty="0">
                <a:latin typeface="Georgia" charset="0"/>
              </a:rPr>
              <a:t>assessment centered</a:t>
            </a:r>
          </a:p>
          <a:p>
            <a:pPr marL="800100" lvl="1" indent="-342900" eaLnBrk="1" hangingPunct="1">
              <a:buClrTx/>
              <a:buFont typeface="Arial"/>
              <a:buChar char="•"/>
            </a:pPr>
            <a:r>
              <a:rPr lang="en-US" sz="2200" b="0" dirty="0">
                <a:latin typeface="Georgia" charset="0"/>
              </a:rPr>
              <a:t>community centered</a:t>
            </a:r>
          </a:p>
          <a:p>
            <a:pPr marL="342900" indent="-342900" algn="l" eaLnBrk="1" hangingPunct="1">
              <a:buClrTx/>
              <a:buFont typeface="Arial"/>
              <a:buChar char="•"/>
            </a:pPr>
            <a:r>
              <a:rPr lang="en-US" b="0" dirty="0">
                <a:latin typeface="Georgia" charset="0"/>
              </a:rPr>
              <a:t>Inquiry-oriented teaching needs a clearly defined approach that will systematically promote all the scientific and intellectual process skills expected of someone who is scientifically literate.</a:t>
            </a:r>
          </a:p>
        </p:txBody>
      </p:sp>
      <p:sp>
        <p:nvSpPr>
          <p:cNvPr id="2" name="Date Placeholder 1"/>
          <p:cNvSpPr>
            <a:spLocks noGrp="1"/>
          </p:cNvSpPr>
          <p:nvPr>
            <p:ph type="dt" sz="half" idx="10"/>
          </p:nvPr>
        </p:nvSpPr>
        <p:spPr/>
        <p:txBody>
          <a:bodyPr/>
          <a:lstStyle/>
          <a:p>
            <a:pPr>
              <a:defRPr/>
            </a:pPr>
            <a:fld id="{2C091C5A-ABAF-4243-A6BB-6969CF53730E}" type="datetime9">
              <a:rPr lang="en-US" smtClean="0"/>
              <a:pPr>
                <a:defRPr/>
              </a:pPr>
              <a:t>8/18/20 3:27:39 PM</a:t>
            </a:fld>
            <a:endParaRPr lang="en-US"/>
          </a:p>
        </p:txBody>
      </p:sp>
      <p:sp>
        <p:nvSpPr>
          <p:cNvPr id="3" name="Slide Number Placeholder 2"/>
          <p:cNvSpPr>
            <a:spLocks noGrp="1"/>
          </p:cNvSpPr>
          <p:nvPr>
            <p:ph type="sldNum" sz="quarter" idx="11"/>
          </p:nvPr>
        </p:nvSpPr>
        <p:spPr/>
        <p:txBody>
          <a:bodyPr/>
          <a:lstStyle/>
          <a:p>
            <a:fld id="{01B7814E-EA0A-6749-8001-4802502E23D3}" type="slidenum">
              <a:rPr lang="en-US" smtClean="0"/>
              <a:pPr/>
              <a:t>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these process skills?</a:t>
            </a:r>
          </a:p>
        </p:txBody>
      </p:sp>
      <p:sp>
        <p:nvSpPr>
          <p:cNvPr id="10" name="Content Placeholder 9"/>
          <p:cNvSpPr>
            <a:spLocks noGrp="1"/>
          </p:cNvSpPr>
          <p:nvPr>
            <p:ph sz="half" idx="1"/>
          </p:nvPr>
        </p:nvSpPr>
        <p:spPr/>
        <p:txBody>
          <a:bodyPr/>
          <a:lstStyle/>
          <a:p>
            <a:pPr marL="514350" indent="-514350" algn="l">
              <a:buClrTx/>
              <a:buFont typeface="+mj-lt"/>
              <a:buAutoNum type="arabicPeriod"/>
            </a:pPr>
            <a:r>
              <a:rPr lang="en-US" sz="2000" b="0" dirty="0"/>
              <a:t>Asking questions (for science) and defining problems (for engineering)</a:t>
            </a:r>
          </a:p>
          <a:p>
            <a:pPr marL="514350" indent="-514350" algn="l">
              <a:buClrTx/>
              <a:buFont typeface="+mj-lt"/>
              <a:buAutoNum type="arabicPeriod"/>
            </a:pPr>
            <a:r>
              <a:rPr lang="en-US" sz="2000" b="0" dirty="0"/>
              <a:t>Developing and using models</a:t>
            </a:r>
          </a:p>
          <a:p>
            <a:pPr marL="514350" indent="-514350" algn="l">
              <a:buClrTx/>
              <a:buFont typeface="+mj-lt"/>
              <a:buAutoNum type="arabicPeriod"/>
            </a:pPr>
            <a:r>
              <a:rPr lang="en-US" sz="2000" b="0" dirty="0"/>
              <a:t>Planning and carrying out investigations</a:t>
            </a:r>
          </a:p>
          <a:p>
            <a:pPr marL="514350" indent="-514350" algn="l">
              <a:buClrTx/>
              <a:buFont typeface="+mj-lt"/>
              <a:buAutoNum type="arabicPeriod"/>
            </a:pPr>
            <a:r>
              <a:rPr lang="en-US" sz="2000" b="0" dirty="0"/>
              <a:t>Analyzing and interpreting data</a:t>
            </a:r>
          </a:p>
        </p:txBody>
      </p:sp>
      <p:sp>
        <p:nvSpPr>
          <p:cNvPr id="11" name="Content Placeholder 10"/>
          <p:cNvSpPr>
            <a:spLocks noGrp="1"/>
          </p:cNvSpPr>
          <p:nvPr>
            <p:ph sz="half" idx="2"/>
          </p:nvPr>
        </p:nvSpPr>
        <p:spPr>
          <a:xfrm>
            <a:off x="4648200" y="1600200"/>
            <a:ext cx="3886200" cy="3962400"/>
          </a:xfrm>
        </p:spPr>
        <p:txBody>
          <a:bodyPr/>
          <a:lstStyle/>
          <a:p>
            <a:pPr marL="514350" indent="-514350" algn="l">
              <a:buClrTx/>
              <a:buFont typeface="+mj-lt"/>
              <a:buAutoNum type="arabicPeriod" startAt="5"/>
            </a:pPr>
            <a:r>
              <a:rPr lang="en-US" sz="2000" b="0" dirty="0"/>
              <a:t>Using mathematics and computational thinking</a:t>
            </a:r>
          </a:p>
          <a:p>
            <a:pPr marL="514350" indent="-514350" algn="l">
              <a:buClrTx/>
              <a:buFont typeface="+mj-lt"/>
              <a:buAutoNum type="arabicPeriod" startAt="5"/>
            </a:pPr>
            <a:r>
              <a:rPr lang="en-US" sz="2000" b="0" dirty="0"/>
              <a:t>Constructing explanations (for science) and designing solutions (for engineering)</a:t>
            </a:r>
          </a:p>
          <a:p>
            <a:pPr marL="514350" indent="-514350" algn="l">
              <a:buClrTx/>
              <a:buFont typeface="+mj-lt"/>
              <a:buAutoNum type="arabicPeriod" startAt="5"/>
            </a:pPr>
            <a:r>
              <a:rPr lang="en-US" sz="2000" b="0" dirty="0"/>
              <a:t>Engaging in argument from evidence</a:t>
            </a:r>
          </a:p>
          <a:p>
            <a:pPr marL="514350" indent="-514350" algn="l">
              <a:buClrTx/>
              <a:buFont typeface="+mj-lt"/>
              <a:buAutoNum type="arabicPeriod" startAt="5"/>
            </a:pPr>
            <a:r>
              <a:rPr lang="en-US" sz="2000" b="0" dirty="0"/>
              <a:t>Obtaining, evaluating, and communicating information</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3</a:t>
            </a:fld>
            <a:endParaRPr lang="en-US"/>
          </a:p>
        </p:txBody>
      </p:sp>
      <p:sp>
        <p:nvSpPr>
          <p:cNvPr id="12" name="TextBox 11"/>
          <p:cNvSpPr txBox="1"/>
          <p:nvPr/>
        </p:nvSpPr>
        <p:spPr>
          <a:xfrm>
            <a:off x="914400" y="5181600"/>
            <a:ext cx="7543800" cy="707886"/>
          </a:xfrm>
          <a:prstGeom prst="rect">
            <a:avLst/>
          </a:prstGeom>
          <a:noFill/>
        </p:spPr>
        <p:txBody>
          <a:bodyPr wrap="square" rtlCol="0">
            <a:spAutoFit/>
          </a:bodyPr>
          <a:lstStyle/>
          <a:p>
            <a:r>
              <a:rPr lang="en-US" sz="2000" dirty="0"/>
              <a:t>Source: </a:t>
            </a:r>
            <a:r>
              <a:rPr lang="en-US" sz="2000" i="1" dirty="0"/>
              <a:t>Conceptual Framework for New Science Education Standards,</a:t>
            </a:r>
            <a:r>
              <a:rPr lang="en-US" sz="2000" dirty="0"/>
              <a:t> National Academy Press (2011).</a:t>
            </a:r>
          </a:p>
        </p:txBody>
      </p:sp>
    </p:spTree>
    <p:extLst>
      <p:ext uri="{BB962C8B-B14F-4D97-AF65-F5344CB8AC3E}">
        <p14:creationId xmlns:p14="http://schemas.microsoft.com/office/powerpoint/2010/main" val="248576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fundamental questions:</a:t>
            </a:r>
          </a:p>
        </p:txBody>
      </p:sp>
      <p:sp>
        <p:nvSpPr>
          <p:cNvPr id="3" name="Content Placeholder 2"/>
          <p:cNvSpPr>
            <a:spLocks noGrp="1"/>
          </p:cNvSpPr>
          <p:nvPr>
            <p:ph sz="half" idx="1"/>
          </p:nvPr>
        </p:nvSpPr>
        <p:spPr/>
        <p:txBody>
          <a:bodyPr/>
          <a:lstStyle/>
          <a:p>
            <a:r>
              <a:rPr lang="en-US" b="0" dirty="0"/>
              <a:t>What is the goal of science teaching?</a:t>
            </a:r>
          </a:p>
          <a:p>
            <a:endParaRPr lang="en-US" sz="800" b="0" dirty="0"/>
          </a:p>
          <a:p>
            <a:r>
              <a:rPr lang="en-US" sz="2400" dirty="0"/>
              <a:t>Science Literacy</a:t>
            </a:r>
          </a:p>
          <a:p>
            <a:endParaRPr lang="en-US" sz="800" b="0" dirty="0"/>
          </a:p>
          <a:p>
            <a:pPr algn="l"/>
            <a:r>
              <a:rPr lang="en-US" sz="2000" dirty="0"/>
              <a:t>Knowledge: </a:t>
            </a:r>
            <a:r>
              <a:rPr lang="en-US" sz="2000" b="0" i="1" dirty="0"/>
              <a:t>science as both content and process including nature and history.</a:t>
            </a:r>
          </a:p>
          <a:p>
            <a:pPr algn="l"/>
            <a:r>
              <a:rPr lang="en-US" sz="2000" dirty="0"/>
              <a:t>Skills: </a:t>
            </a:r>
            <a:r>
              <a:rPr lang="en-US" sz="2000" b="0" i="1" dirty="0"/>
              <a:t>critical thinking and problem-solving skills. </a:t>
            </a:r>
          </a:p>
          <a:p>
            <a:pPr algn="l"/>
            <a:r>
              <a:rPr lang="en-US" sz="2000" dirty="0"/>
              <a:t>Dispositions: </a:t>
            </a:r>
            <a:r>
              <a:rPr lang="en-US" sz="2000" b="0" i="1" dirty="0"/>
              <a:t>informed thoughts, values, and actions.</a:t>
            </a:r>
          </a:p>
        </p:txBody>
      </p:sp>
      <p:sp>
        <p:nvSpPr>
          <p:cNvPr id="4" name="Content Placeholder 3"/>
          <p:cNvSpPr>
            <a:spLocks noGrp="1"/>
          </p:cNvSpPr>
          <p:nvPr>
            <p:ph sz="half" idx="2"/>
          </p:nvPr>
        </p:nvSpPr>
        <p:spPr/>
        <p:txBody>
          <a:bodyPr/>
          <a:lstStyle/>
          <a:p>
            <a:r>
              <a:rPr lang="en-US" b="0" dirty="0"/>
              <a:t>How do we best teach critical thinking and authentic inquiry-oriented problem-solving skills?</a:t>
            </a:r>
          </a:p>
          <a:p>
            <a:endParaRPr lang="en-US" sz="1800" b="0" dirty="0"/>
          </a:p>
          <a:p>
            <a:r>
              <a:rPr lang="en-US" dirty="0"/>
              <a:t>Levels of Inquiry Model for Physics Teaching</a:t>
            </a:r>
          </a:p>
        </p:txBody>
      </p:sp>
      <p:sp>
        <p:nvSpPr>
          <p:cNvPr id="5" name="Date Placeholder 4"/>
          <p:cNvSpPr>
            <a:spLocks noGrp="1"/>
          </p:cNvSpPr>
          <p:nvPr>
            <p:ph type="dt" sz="half" idx="10"/>
          </p:nvPr>
        </p:nvSpPr>
        <p:spPr/>
        <p:txBody>
          <a:bodyPr/>
          <a:lstStyle/>
          <a:p>
            <a:pPr>
              <a:defRPr/>
            </a:pPr>
            <a:fld id="{163BB574-D59E-4945-A634-BAC200283222}" type="datetime9">
              <a:rPr lang="en-US" smtClean="0"/>
              <a:pPr>
                <a:defRPr/>
              </a:pPr>
              <a:t>8/18/20 3:27:39 PM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4</a:t>
            </a:fld>
            <a:endParaRPr lang="en-US"/>
          </a:p>
        </p:txBody>
      </p:sp>
    </p:spTree>
    <p:extLst>
      <p:ext uri="{BB962C8B-B14F-4D97-AF65-F5344CB8AC3E}">
        <p14:creationId xmlns:p14="http://schemas.microsoft.com/office/powerpoint/2010/main" val="219214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The Inquiry Spectrum</a:t>
            </a:r>
          </a:p>
        </p:txBody>
      </p:sp>
      <p:graphicFrame>
        <p:nvGraphicFramePr>
          <p:cNvPr id="10" name="Content Placeholder 9"/>
          <p:cNvGraphicFramePr>
            <a:graphicFrameLocks noGrp="1"/>
          </p:cNvGraphicFramePr>
          <p:nvPr>
            <p:ph idx="1"/>
          </p:nvPr>
        </p:nvGraphicFramePr>
        <p:xfrm>
          <a:off x="685800" y="2667000"/>
          <a:ext cx="7772400" cy="741680"/>
        </p:xfrm>
        <a:graphic>
          <a:graphicData uri="http://schemas.openxmlformats.org/drawingml/2006/table">
            <a:tbl>
              <a:tblPr firstRow="1" bandRow="1">
                <a:tableStyleId>{1FECB4D8-DB02-4DC6-A0A2-4F2EBAE1DC90}</a:tableStyleId>
              </a:tblPr>
              <a:tblGrid>
                <a:gridCol w="1828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algn="l"/>
                      <a:r>
                        <a:rPr lang="en-US" b="0" dirty="0">
                          <a:solidFill>
                            <a:srgbClr val="000000"/>
                          </a:solidFill>
                        </a:rPr>
                        <a:t>Teacher</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solidFill>
                            <a:schemeClr val="tx1"/>
                          </a:solidFill>
                        </a:rPr>
                        <a:t>Locus of Control</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b="0" dirty="0">
                          <a:solidFill>
                            <a:srgbClr val="000000"/>
                          </a:solidFill>
                        </a:rPr>
                        <a:t>Student</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dirty="0"/>
                        <a:t>Low</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a:t>Intellectual</a:t>
                      </a:r>
                      <a:r>
                        <a:rPr lang="en-US" b="1" baseline="0" dirty="0"/>
                        <a:t> Sophistication</a:t>
                      </a:r>
                      <a:endParaRPr lang="en-US"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dirty="0"/>
                        <a:t>High</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Date Placeholder 4"/>
          <p:cNvSpPr>
            <a:spLocks noGrp="1"/>
          </p:cNvSpPr>
          <p:nvPr>
            <p:ph type="dt" sz="half" idx="10"/>
          </p:nvPr>
        </p:nvSpPr>
        <p:spPr/>
        <p:txBody>
          <a:bodyPr/>
          <a:lstStyle/>
          <a:p>
            <a:pPr>
              <a:defRPr/>
            </a:pPr>
            <a:fld id="{163BB574-D59E-4945-A634-BAC200283222}" type="datetime9">
              <a:rPr lang="en-US" smtClean="0"/>
              <a:pPr>
                <a:defRPr/>
              </a:pPr>
              <a:t>8/18/20 3:27:39 PM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5</a:t>
            </a:fld>
            <a:endParaRPr lang="en-US"/>
          </a:p>
        </p:txBody>
      </p:sp>
      <p:graphicFrame>
        <p:nvGraphicFramePr>
          <p:cNvPr id="9" name="Content Placeholder 7"/>
          <p:cNvGraphicFramePr>
            <a:graphicFrameLocks/>
          </p:cNvGraphicFramePr>
          <p:nvPr>
            <p:extLst>
              <p:ext uri="{D42A27DB-BD31-4B8C-83A1-F6EECF244321}">
                <p14:modId xmlns:p14="http://schemas.microsoft.com/office/powerpoint/2010/main" val="1420534895"/>
              </p:ext>
            </p:extLst>
          </p:nvPr>
        </p:nvGraphicFramePr>
        <p:xfrm>
          <a:off x="685800" y="1600200"/>
          <a:ext cx="7772400" cy="9144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r h="228600">
                <a:tc>
                  <a:txBody>
                    <a:bodyPr/>
                    <a:lstStyle/>
                    <a:p>
                      <a:pPr algn="ctr"/>
                      <a:r>
                        <a:rPr lang="en-US" sz="1200" dirty="0">
                          <a:solidFill>
                            <a:schemeClr val="tx1"/>
                          </a:solidFill>
                        </a:rPr>
                        <a:t>Rudimentary Skills</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alpha val="50000"/>
                      </a:srgbClr>
                    </a:solidFill>
                  </a:tcPr>
                </a:tc>
                <a:tc>
                  <a:txBody>
                    <a:bodyPr/>
                    <a:lstStyle/>
                    <a:p>
                      <a:pPr algn="ctr"/>
                      <a:r>
                        <a:rPr lang="en-US" sz="1200" dirty="0">
                          <a:solidFill>
                            <a:schemeClr val="tx1"/>
                          </a:solidFill>
                        </a:rPr>
                        <a:t>Basic </a:t>
                      </a:r>
                    </a:p>
                    <a:p>
                      <a:pPr algn="ctr"/>
                      <a:r>
                        <a:rPr lang="en-US" sz="1200" dirty="0">
                          <a:solidFill>
                            <a:schemeClr val="tx1"/>
                          </a:solidFill>
                        </a:rPr>
                        <a:t>Skills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alpha val="50000"/>
                      </a:srgbClr>
                    </a:solidFill>
                  </a:tcPr>
                </a:tc>
                <a:tc>
                  <a:txBody>
                    <a:bodyPr/>
                    <a:lstStyle/>
                    <a:p>
                      <a:pPr algn="ctr"/>
                      <a:r>
                        <a:rPr lang="en-US" sz="1200" dirty="0">
                          <a:solidFill>
                            <a:schemeClr val="tx1"/>
                          </a:solidFill>
                        </a:rPr>
                        <a:t>Intermediate</a:t>
                      </a:r>
                    </a:p>
                    <a:p>
                      <a:pPr algn="ctr"/>
                      <a:r>
                        <a:rPr lang="en-US" sz="1200" dirty="0">
                          <a:solidFill>
                            <a:schemeClr val="tx1"/>
                          </a:solidFill>
                        </a:rPr>
                        <a:t>Skills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50000"/>
                      </a:srgbClr>
                    </a:solidFill>
                  </a:tcPr>
                </a:tc>
                <a:tc>
                  <a:txBody>
                    <a:bodyPr/>
                    <a:lstStyle/>
                    <a:p>
                      <a:pPr algn="ctr"/>
                      <a:r>
                        <a:rPr lang="en-US" sz="1200" dirty="0">
                          <a:solidFill>
                            <a:schemeClr val="tx1"/>
                          </a:solidFill>
                        </a:rPr>
                        <a:t>Integrated</a:t>
                      </a:r>
                    </a:p>
                    <a:p>
                      <a:pPr algn="ctr"/>
                      <a:r>
                        <a:rPr lang="en-US" sz="1200" dirty="0">
                          <a:solidFill>
                            <a:schemeClr val="tx1"/>
                          </a:solidFill>
                        </a:rPr>
                        <a:t>Skills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alpha val="50000"/>
                      </a:srgbClr>
                    </a:solidFill>
                  </a:tcPr>
                </a:tc>
                <a:tc>
                  <a:txBody>
                    <a:bodyPr/>
                    <a:lstStyle/>
                    <a:p>
                      <a:pPr algn="ctr"/>
                      <a:r>
                        <a:rPr lang="en-US" sz="1200" dirty="0">
                          <a:solidFill>
                            <a:schemeClr val="tx1"/>
                          </a:solidFill>
                        </a:rPr>
                        <a:t>Culminating</a:t>
                      </a:r>
                    </a:p>
                    <a:p>
                      <a:pPr algn="ctr"/>
                      <a:r>
                        <a:rPr lang="en-US" sz="1200" dirty="0">
                          <a:solidFill>
                            <a:schemeClr val="tx1"/>
                          </a:solidFill>
                        </a:rPr>
                        <a:t>Skills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alpha val="50000"/>
                      </a:srgbClr>
                    </a:solidFill>
                  </a:tcPr>
                </a:tc>
                <a:tc>
                  <a:txBody>
                    <a:bodyPr/>
                    <a:lstStyle/>
                    <a:p>
                      <a:pPr algn="ctr"/>
                      <a:r>
                        <a:rPr lang="en-US" sz="1200" dirty="0">
                          <a:solidFill>
                            <a:schemeClr val="tx1"/>
                          </a:solidFill>
                        </a:rPr>
                        <a:t>Advanced</a:t>
                      </a:r>
                    </a:p>
                    <a:p>
                      <a:pPr algn="ctr"/>
                      <a:r>
                        <a:rPr lang="en-US" sz="1200" dirty="0">
                          <a:solidFill>
                            <a:schemeClr val="tx1"/>
                          </a:solidFill>
                        </a:rPr>
                        <a:t>Skills</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alpha val="50000"/>
                      </a:srgbClr>
                    </a:solid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685800" y="3810000"/>
            <a:ext cx="7848600" cy="1508105"/>
          </a:xfrm>
          <a:prstGeom prst="rect">
            <a:avLst/>
          </a:prstGeom>
          <a:noFill/>
        </p:spPr>
        <p:txBody>
          <a:bodyPr wrap="square" rtlCol="0">
            <a:spAutoFit/>
          </a:bodyPr>
          <a:lstStyle/>
          <a:p>
            <a:r>
              <a:rPr lang="en-US" sz="2300" dirty="0"/>
              <a:t>Primary grades: Discovery learning – Interactive Demonstrations</a:t>
            </a:r>
          </a:p>
          <a:p>
            <a:r>
              <a:rPr lang="en-US" sz="2300" dirty="0"/>
              <a:t>Middle grades: Discovery learning – Inquiry Lessons</a:t>
            </a:r>
          </a:p>
          <a:p>
            <a:r>
              <a:rPr lang="en-US" sz="2300" dirty="0"/>
              <a:t>High school: Discovery learning – Real-world Applications</a:t>
            </a:r>
          </a:p>
          <a:p>
            <a:r>
              <a:rPr lang="en-US" sz="2300" dirty="0"/>
              <a:t>Best students: Discovery learning – Hypothetical Explanations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Discovery Learning</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develop concepts (and learn name for new concepts) based on first-hand experiences.</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Rudimentary Skills:</a:t>
            </a:r>
          </a:p>
          <a:p>
            <a:endParaRPr lang="en-US" sz="2000" b="0" kern="1200" dirty="0"/>
          </a:p>
          <a:p>
            <a:pPr marL="342900" indent="-342900" algn="l">
              <a:buClrTx/>
              <a:buFont typeface="Arial"/>
              <a:buChar char="•"/>
            </a:pPr>
            <a:r>
              <a:rPr lang="en-US" sz="2000" b="0" kern="1200" dirty="0"/>
              <a:t>Observing </a:t>
            </a:r>
          </a:p>
          <a:p>
            <a:pPr marL="342900" indent="-342900" algn="l">
              <a:buClrTx/>
              <a:buFont typeface="Arial"/>
              <a:buChar char="•"/>
            </a:pPr>
            <a:r>
              <a:rPr lang="en-US" sz="2000" b="0" kern="1200" dirty="0"/>
              <a:t>Formulating concepts </a:t>
            </a:r>
          </a:p>
          <a:p>
            <a:pPr marL="342900" indent="-342900" algn="l">
              <a:buClrTx/>
              <a:buFont typeface="Arial"/>
              <a:buChar char="•"/>
            </a:pPr>
            <a:r>
              <a:rPr lang="en-US" sz="2000" b="0" kern="1200" dirty="0"/>
              <a:t>Estimating </a:t>
            </a:r>
          </a:p>
          <a:p>
            <a:pPr marL="342900" indent="-342900" algn="l">
              <a:buClrTx/>
              <a:buFont typeface="Arial"/>
              <a:buChar char="•"/>
            </a:pPr>
            <a:r>
              <a:rPr lang="en-US" sz="2000" b="0" kern="1200" dirty="0"/>
              <a:t>Drawing conclusions</a:t>
            </a:r>
          </a:p>
          <a:p>
            <a:pPr marL="342900" indent="-342900" algn="l">
              <a:buClrTx/>
              <a:buFont typeface="Arial"/>
              <a:buChar char="•"/>
            </a:pPr>
            <a:r>
              <a:rPr lang="en-US" sz="2000" b="0" kern="1200" dirty="0"/>
              <a:t>Communicating results </a:t>
            </a:r>
          </a:p>
          <a:p>
            <a:pPr marL="342900" indent="-342900" algn="l">
              <a:buClrTx/>
              <a:buFont typeface="Arial"/>
              <a:buChar char="•"/>
            </a:pPr>
            <a:r>
              <a:rPr lang="en-US" sz="2000" b="0" kern="1200" dirty="0"/>
              <a:t>Classifying results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6</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420534895"/>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2006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Interactive Demonstration</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are engaged in explanation and prediction-making that allows teacher to elicit, identify, confront, and resolve alternative conceptions. </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038600" cy="3962400"/>
          </a:xfrm>
        </p:spPr>
        <p:txBody>
          <a:bodyPr/>
          <a:lstStyle/>
          <a:p>
            <a:endParaRPr lang="en-US" dirty="0"/>
          </a:p>
          <a:p>
            <a:endParaRPr lang="en-US" sz="800" dirty="0"/>
          </a:p>
          <a:p>
            <a:r>
              <a:rPr lang="en-US" sz="2000" dirty="0"/>
              <a:t>Basic Skills:</a:t>
            </a:r>
          </a:p>
          <a:p>
            <a:endParaRPr lang="en-US" sz="2000" b="0" kern="1200" dirty="0"/>
          </a:p>
          <a:p>
            <a:pPr marL="342900" indent="-342900" algn="l">
              <a:buClrTx/>
              <a:buFont typeface="Arial"/>
              <a:buChar char="•"/>
            </a:pPr>
            <a:r>
              <a:rPr lang="en-US" sz="2000" b="0" kern="1200" dirty="0"/>
              <a:t>Predicting </a:t>
            </a:r>
          </a:p>
          <a:p>
            <a:pPr marL="342900" indent="-342900" algn="l">
              <a:buClrTx/>
              <a:buFont typeface="Arial"/>
              <a:buChar char="•"/>
            </a:pPr>
            <a:r>
              <a:rPr lang="en-US" sz="2000" b="0" kern="1200" dirty="0"/>
              <a:t>Explaining </a:t>
            </a:r>
          </a:p>
          <a:p>
            <a:pPr marL="342900" indent="-342900" algn="l">
              <a:buClrTx/>
              <a:buFont typeface="Arial"/>
              <a:buChar char="•"/>
            </a:pPr>
            <a:r>
              <a:rPr lang="en-US" sz="2000" b="0" kern="1200" dirty="0"/>
              <a:t>Estimating </a:t>
            </a:r>
          </a:p>
          <a:p>
            <a:pPr marL="342900" indent="-342900" algn="l">
              <a:buClrTx/>
              <a:buFont typeface="Arial"/>
              <a:buChar char="•"/>
            </a:pPr>
            <a:r>
              <a:rPr lang="en-US" sz="2000" b="0" kern="1200" dirty="0"/>
              <a:t>Acquiring and processing data </a:t>
            </a:r>
          </a:p>
          <a:p>
            <a:pPr marL="342900" indent="-342900" algn="l">
              <a:buClrTx/>
              <a:buFont typeface="Arial"/>
              <a:buChar char="•"/>
            </a:pPr>
            <a:r>
              <a:rPr lang="en-US" sz="2000" b="0" kern="1200" dirty="0"/>
              <a:t>Formulating and revising scientific explanations </a:t>
            </a:r>
          </a:p>
          <a:p>
            <a:pPr marL="342900" indent="-342900" algn="l">
              <a:buClrTx/>
              <a:buFont typeface="Arial"/>
              <a:buChar char="•"/>
            </a:pPr>
            <a:r>
              <a:rPr lang="en-US" sz="2000" b="0" kern="1200" dirty="0"/>
              <a:t>Recognizing and analyzing alternative explanations</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7</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3747047518"/>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592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Inquiry Lesson</a:t>
            </a:r>
          </a:p>
        </p:txBody>
      </p:sp>
      <p:sp>
        <p:nvSpPr>
          <p:cNvPr id="12" name="Content Placeholder 11"/>
          <p:cNvSpPr>
            <a:spLocks noGrp="1"/>
          </p:cNvSpPr>
          <p:nvPr>
            <p:ph sz="half" idx="1"/>
          </p:nvPr>
        </p:nvSpPr>
        <p:spPr/>
        <p:txBody>
          <a:bodyPr/>
          <a:lstStyle/>
          <a:p>
            <a:endParaRPr lang="en-US" dirty="0"/>
          </a:p>
          <a:p>
            <a:endParaRPr lang="en-US" sz="800" dirty="0"/>
          </a:p>
          <a:p>
            <a:r>
              <a:rPr lang="en-US" sz="2000" dirty="0"/>
              <a:t>Pedagogical Purpose</a:t>
            </a:r>
          </a:p>
          <a:p>
            <a:endParaRPr lang="en-US" sz="2000" b="0" kern="1200" dirty="0"/>
          </a:p>
          <a:p>
            <a:pPr algn="l"/>
            <a:r>
              <a:rPr lang="en-US" sz="2000" b="0" kern="1200" dirty="0"/>
              <a:t>Students identify scientific principles and/or relationships by working with a teacher who demonstrates the inquiry process and uses a “think aloud” protocol throughout.</a:t>
            </a:r>
            <a:endParaRPr lang="en-US" sz="2000" b="0" dirty="0"/>
          </a:p>
          <a:p>
            <a:pPr marL="342900" indent="-342900" algn="l">
              <a:buFontTx/>
              <a:buChar char="-"/>
            </a:pPr>
            <a:endParaRPr lang="en-US" sz="2000" b="0" dirty="0"/>
          </a:p>
        </p:txBody>
      </p:sp>
      <p:sp>
        <p:nvSpPr>
          <p:cNvPr id="13" name="Content Placeholder 12"/>
          <p:cNvSpPr>
            <a:spLocks noGrp="1"/>
          </p:cNvSpPr>
          <p:nvPr>
            <p:ph sz="half" idx="2"/>
          </p:nvPr>
        </p:nvSpPr>
        <p:spPr>
          <a:xfrm>
            <a:off x="4648200" y="1600200"/>
            <a:ext cx="4267200" cy="3962400"/>
          </a:xfrm>
        </p:spPr>
        <p:txBody>
          <a:bodyPr/>
          <a:lstStyle/>
          <a:p>
            <a:endParaRPr lang="en-US" dirty="0"/>
          </a:p>
          <a:p>
            <a:endParaRPr lang="en-US" sz="800" dirty="0"/>
          </a:p>
          <a:p>
            <a:r>
              <a:rPr lang="en-US" sz="2000" dirty="0"/>
              <a:t>Intermediate Skills:</a:t>
            </a:r>
          </a:p>
          <a:p>
            <a:endParaRPr lang="en-US" sz="2000" b="0" kern="1200" dirty="0"/>
          </a:p>
          <a:p>
            <a:pPr marL="342900" indent="-342900" algn="l">
              <a:buClrTx/>
              <a:buFont typeface="Arial"/>
              <a:buChar char="•"/>
            </a:pPr>
            <a:r>
              <a:rPr lang="en-US" sz="2000" b="0" kern="1200" dirty="0"/>
              <a:t>Identifying/measuring variables </a:t>
            </a:r>
          </a:p>
          <a:p>
            <a:pPr marL="342900" indent="-342900" algn="l">
              <a:buClrTx/>
              <a:buFont typeface="Arial"/>
              <a:buChar char="•"/>
            </a:pPr>
            <a:r>
              <a:rPr lang="en-US" sz="2000" b="0" kern="1200" dirty="0"/>
              <a:t>Collecting and recording data </a:t>
            </a:r>
          </a:p>
          <a:p>
            <a:pPr marL="342900" indent="-342900" algn="l">
              <a:buClrTx/>
              <a:buFont typeface="Arial"/>
              <a:buChar char="•"/>
            </a:pPr>
            <a:r>
              <a:rPr lang="en-US" sz="2000" b="0" kern="1200" dirty="0"/>
              <a:t>Constructing a table of data</a:t>
            </a:r>
          </a:p>
          <a:p>
            <a:pPr marL="342900" indent="-342900" algn="l">
              <a:buClrTx/>
              <a:buFont typeface="Arial"/>
              <a:buChar char="•"/>
            </a:pPr>
            <a:r>
              <a:rPr lang="en-US" sz="2000" b="0" kern="1200" dirty="0"/>
              <a:t>Designing and conducting scientific investigations</a:t>
            </a:r>
          </a:p>
          <a:p>
            <a:pPr marL="342900" indent="-342900" algn="l">
              <a:buClrTx/>
              <a:buFont typeface="Arial"/>
              <a:buChar char="•"/>
            </a:pPr>
            <a:r>
              <a:rPr lang="en-US" sz="2000" b="0" kern="1200" dirty="0"/>
              <a:t>Using technology and math</a:t>
            </a:r>
          </a:p>
          <a:p>
            <a:pPr marL="342900" indent="-342900" algn="l">
              <a:buClrTx/>
              <a:buFont typeface="Arial"/>
              <a:buChar char="•"/>
            </a:pPr>
            <a:r>
              <a:rPr lang="en-US" sz="2000" b="0" kern="1200" dirty="0"/>
              <a:t>Describing relationships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8/18/20 3:27:39 PM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8</a:t>
            </a:fld>
            <a:endParaRPr lang="en-US"/>
          </a:p>
        </p:txBody>
      </p:sp>
      <p:graphicFrame>
        <p:nvGraphicFramePr>
          <p:cNvPr id="14" name="Content Placeholder 7"/>
          <p:cNvGraphicFramePr>
            <a:graphicFrameLocks/>
          </p:cNvGraphicFramePr>
          <p:nvPr>
            <p:extLst>
              <p:ext uri="{D42A27DB-BD31-4B8C-83A1-F6EECF244321}">
                <p14:modId xmlns:p14="http://schemas.microsoft.com/office/powerpoint/2010/main" val="1545405032"/>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tblGrid>
              <a:tr h="370840">
                <a:tc>
                  <a:txBody>
                    <a:bodyPr/>
                    <a:lstStyle/>
                    <a:p>
                      <a:pPr algn="ctr"/>
                      <a:r>
                        <a:rPr lang="en-US" sz="1200" dirty="0"/>
                        <a:t>Discovery Learning</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a:t>Interactive Demonstration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a:t>Inquiry</a:t>
                      </a:r>
                    </a:p>
                    <a:p>
                      <a:pPr algn="ctr"/>
                      <a:r>
                        <a:rPr lang="en-US" sz="1200" baseline="0" dirty="0"/>
                        <a:t> 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a:t>Real-world</a:t>
                      </a:r>
                    </a:p>
                    <a:p>
                      <a:pPr algn="ctr"/>
                      <a:r>
                        <a:rPr lang="en-US" sz="1200" baseline="0" dirty="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a:t>Hypothetical Explanation</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1055127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5267</TotalTime>
  <Words>999</Words>
  <Application>Microsoft Macintosh PowerPoint</Application>
  <PresentationFormat>On-screen Show (4:3)</PresentationFormat>
  <Paragraphs>269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Georgia</vt:lpstr>
      <vt:lpstr>Symbol</vt:lpstr>
      <vt:lpstr>Times</vt:lpstr>
      <vt:lpstr>Blank Presentation</vt:lpstr>
      <vt:lpstr>The Levels of Inquiry Model for Physics Teaching</vt:lpstr>
      <vt:lpstr>Definitions of inquiry</vt:lpstr>
      <vt:lpstr>What is inquiry-oriented teaching?</vt:lpstr>
      <vt:lpstr>What are these process skills?</vt:lpstr>
      <vt:lpstr>Two fundamental questions:</vt:lpstr>
      <vt:lpstr>The Inquiry Spectrum</vt:lpstr>
      <vt:lpstr>Discovery Learning</vt:lpstr>
      <vt:lpstr>Interactive Demonstration</vt:lpstr>
      <vt:lpstr>Inquiry Lesson</vt:lpstr>
      <vt:lpstr>Inquiry Lab</vt:lpstr>
      <vt:lpstr>Real-world Application</vt:lpstr>
      <vt:lpstr>Hypothetical Explanation</vt:lpstr>
      <vt:lpstr>Learning sequence example: Buoyancy </vt:lpstr>
      <vt:lpstr>A Bridge to Inquiry</vt:lpstr>
    </vt:vector>
  </TitlesOfParts>
  <Company>Creative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Walczynski (Admin)</dc:creator>
  <cp:lastModifiedBy>Wenning, Carl</cp:lastModifiedBy>
  <cp:revision>164</cp:revision>
  <cp:lastPrinted>2006-10-05T21:29:32Z</cp:lastPrinted>
  <dcterms:created xsi:type="dcterms:W3CDTF">2011-10-22T12:53:09Z</dcterms:created>
  <dcterms:modified xsi:type="dcterms:W3CDTF">2020-08-18T20:34:41Z</dcterms:modified>
</cp:coreProperties>
</file>